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61" r:id="rId5"/>
    <p:sldId id="268" r:id="rId6"/>
    <p:sldId id="260" r:id="rId7"/>
    <p:sldId id="270" r:id="rId8"/>
    <p:sldId id="263" r:id="rId9"/>
    <p:sldId id="264" r:id="rId10"/>
    <p:sldId id="269" r:id="rId11"/>
    <p:sldId id="258" r:id="rId12"/>
    <p:sldId id="265" r:id="rId13"/>
    <p:sldId id="278" r:id="rId14"/>
    <p:sldId id="259" r:id="rId15"/>
    <p:sldId id="272" r:id="rId16"/>
    <p:sldId id="280" r:id="rId17"/>
    <p:sldId id="273" r:id="rId18"/>
    <p:sldId id="281" r:id="rId19"/>
    <p:sldId id="274" r:id="rId20"/>
    <p:sldId id="284" r:id="rId21"/>
    <p:sldId id="282" r:id="rId22"/>
    <p:sldId id="279" r:id="rId23"/>
    <p:sldId id="285" r:id="rId24"/>
    <p:sldId id="275" r:id="rId25"/>
    <p:sldId id="292" r:id="rId26"/>
    <p:sldId id="283" r:id="rId27"/>
    <p:sldId id="286" r:id="rId28"/>
    <p:sldId id="276" r:id="rId29"/>
    <p:sldId id="301" r:id="rId30"/>
    <p:sldId id="302" r:id="rId31"/>
    <p:sldId id="287" r:id="rId32"/>
    <p:sldId id="288" r:id="rId33"/>
    <p:sldId id="289" r:id="rId34"/>
    <p:sldId id="291" r:id="rId35"/>
    <p:sldId id="277" r:id="rId36"/>
    <p:sldId id="294" r:id="rId37"/>
    <p:sldId id="295" r:id="rId38"/>
    <p:sldId id="290" r:id="rId39"/>
    <p:sldId id="296" r:id="rId40"/>
    <p:sldId id="293" r:id="rId41"/>
    <p:sldId id="297" r:id="rId42"/>
    <p:sldId id="271" r:id="rId43"/>
    <p:sldId id="298" r:id="rId44"/>
    <p:sldId id="299" r:id="rId45"/>
    <p:sldId id="300" r:id="rId46"/>
    <p:sldId id="267"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7897D5-A540-4A20-A42B-E2F54B5F5AE1}"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E0461A-1690-45E5-8651-574E5B497744}" type="slidenum">
              <a:rPr lang="en-US" smtClean="0"/>
              <a:t>‹#›</a:t>
            </a:fld>
            <a:endParaRPr lang="en-US"/>
          </a:p>
        </p:txBody>
      </p:sp>
    </p:spTree>
    <p:extLst>
      <p:ext uri="{BB962C8B-B14F-4D97-AF65-F5344CB8AC3E}">
        <p14:creationId xmlns:p14="http://schemas.microsoft.com/office/powerpoint/2010/main" val="3549321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7897D5-A540-4A20-A42B-E2F54B5F5AE1}"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E0461A-1690-45E5-8651-574E5B497744}" type="slidenum">
              <a:rPr lang="en-US" smtClean="0"/>
              <a:t>‹#›</a:t>
            </a:fld>
            <a:endParaRPr lang="en-US"/>
          </a:p>
        </p:txBody>
      </p:sp>
    </p:spTree>
    <p:extLst>
      <p:ext uri="{BB962C8B-B14F-4D97-AF65-F5344CB8AC3E}">
        <p14:creationId xmlns:p14="http://schemas.microsoft.com/office/powerpoint/2010/main" val="389123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7897D5-A540-4A20-A42B-E2F54B5F5AE1}"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E0461A-1690-45E5-8651-574E5B497744}" type="slidenum">
              <a:rPr lang="en-US" smtClean="0"/>
              <a:t>‹#›</a:t>
            </a:fld>
            <a:endParaRPr lang="en-US"/>
          </a:p>
        </p:txBody>
      </p:sp>
    </p:spTree>
    <p:extLst>
      <p:ext uri="{BB962C8B-B14F-4D97-AF65-F5344CB8AC3E}">
        <p14:creationId xmlns:p14="http://schemas.microsoft.com/office/powerpoint/2010/main" val="4210258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7897D5-A540-4A20-A42B-E2F54B5F5AE1}"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E0461A-1690-45E5-8651-574E5B497744}" type="slidenum">
              <a:rPr lang="en-US" smtClean="0"/>
              <a:t>‹#›</a:t>
            </a:fld>
            <a:endParaRPr lang="en-US"/>
          </a:p>
        </p:txBody>
      </p:sp>
    </p:spTree>
    <p:extLst>
      <p:ext uri="{BB962C8B-B14F-4D97-AF65-F5344CB8AC3E}">
        <p14:creationId xmlns:p14="http://schemas.microsoft.com/office/powerpoint/2010/main" val="2960446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7897D5-A540-4A20-A42B-E2F54B5F5AE1}" type="datetimeFigureOut">
              <a:rPr lang="en-US" smtClean="0"/>
              <a:t>1/18/2019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E0461A-1690-45E5-8651-574E5B497744}" type="slidenum">
              <a:rPr lang="en-US" smtClean="0"/>
              <a:t>‹#›</a:t>
            </a:fld>
            <a:endParaRPr lang="en-US"/>
          </a:p>
        </p:txBody>
      </p:sp>
    </p:spTree>
    <p:extLst>
      <p:ext uri="{BB962C8B-B14F-4D97-AF65-F5344CB8AC3E}">
        <p14:creationId xmlns:p14="http://schemas.microsoft.com/office/powerpoint/2010/main" val="1607766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7897D5-A540-4A20-A42B-E2F54B5F5AE1}" type="datetimeFigureOut">
              <a:rPr lang="en-US" smtClean="0"/>
              <a:t>1/18/2019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E0461A-1690-45E5-8651-574E5B497744}" type="slidenum">
              <a:rPr lang="en-US" smtClean="0"/>
              <a:t>‹#›</a:t>
            </a:fld>
            <a:endParaRPr lang="en-US"/>
          </a:p>
        </p:txBody>
      </p:sp>
    </p:spTree>
    <p:extLst>
      <p:ext uri="{BB962C8B-B14F-4D97-AF65-F5344CB8AC3E}">
        <p14:creationId xmlns:p14="http://schemas.microsoft.com/office/powerpoint/2010/main" val="2570067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7897D5-A540-4A20-A42B-E2F54B5F5AE1}" type="datetimeFigureOut">
              <a:rPr lang="en-US" smtClean="0"/>
              <a:t>1/18/2019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E0461A-1690-45E5-8651-574E5B497744}" type="slidenum">
              <a:rPr lang="en-US" smtClean="0"/>
              <a:t>‹#›</a:t>
            </a:fld>
            <a:endParaRPr lang="en-US"/>
          </a:p>
        </p:txBody>
      </p:sp>
    </p:spTree>
    <p:extLst>
      <p:ext uri="{BB962C8B-B14F-4D97-AF65-F5344CB8AC3E}">
        <p14:creationId xmlns:p14="http://schemas.microsoft.com/office/powerpoint/2010/main" val="1389147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7897D5-A540-4A20-A42B-E2F54B5F5AE1}"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E0461A-1690-45E5-8651-574E5B497744}" type="slidenum">
              <a:rPr lang="en-US" smtClean="0"/>
              <a:t>‹#›</a:t>
            </a:fld>
            <a:endParaRPr lang="en-US"/>
          </a:p>
        </p:txBody>
      </p:sp>
    </p:spTree>
    <p:extLst>
      <p:ext uri="{BB962C8B-B14F-4D97-AF65-F5344CB8AC3E}">
        <p14:creationId xmlns:p14="http://schemas.microsoft.com/office/powerpoint/2010/main" val="2619691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7897D5-A540-4A20-A42B-E2F54B5F5AE1}"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E0461A-1690-45E5-8651-574E5B497744}" type="slidenum">
              <a:rPr lang="en-US" smtClean="0"/>
              <a:t>‹#›</a:t>
            </a:fld>
            <a:endParaRPr lang="en-US"/>
          </a:p>
        </p:txBody>
      </p:sp>
    </p:spTree>
    <p:extLst>
      <p:ext uri="{BB962C8B-B14F-4D97-AF65-F5344CB8AC3E}">
        <p14:creationId xmlns:p14="http://schemas.microsoft.com/office/powerpoint/2010/main" val="3094704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7897D5-A540-4A20-A42B-E2F54B5F5AE1}"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E0461A-1690-45E5-8651-574E5B497744}" type="slidenum">
              <a:rPr lang="en-US" smtClean="0"/>
              <a:t>‹#›</a:t>
            </a:fld>
            <a:endParaRPr lang="en-US"/>
          </a:p>
        </p:txBody>
      </p:sp>
    </p:spTree>
    <p:extLst>
      <p:ext uri="{BB962C8B-B14F-4D97-AF65-F5344CB8AC3E}">
        <p14:creationId xmlns:p14="http://schemas.microsoft.com/office/powerpoint/2010/main" val="868116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7897D5-A540-4A20-A42B-E2F54B5F5AE1}"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E0461A-1690-45E5-8651-574E5B497744}" type="slidenum">
              <a:rPr lang="en-US" smtClean="0"/>
              <a:t>‹#›</a:t>
            </a:fld>
            <a:endParaRPr lang="en-US"/>
          </a:p>
        </p:txBody>
      </p:sp>
    </p:spTree>
    <p:extLst>
      <p:ext uri="{BB962C8B-B14F-4D97-AF65-F5344CB8AC3E}">
        <p14:creationId xmlns:p14="http://schemas.microsoft.com/office/powerpoint/2010/main" val="2933895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7897D5-A540-4A20-A42B-E2F54B5F5AE1}" type="datetimeFigureOut">
              <a:rPr lang="en-US" smtClean="0"/>
              <a:t>1/18/2019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E0461A-1690-45E5-8651-574E5B497744}" type="slidenum">
              <a:rPr lang="en-US" smtClean="0"/>
              <a:t>‹#›</a:t>
            </a:fld>
            <a:endParaRPr lang="en-US"/>
          </a:p>
        </p:txBody>
      </p:sp>
    </p:spTree>
    <p:extLst>
      <p:ext uri="{BB962C8B-B14F-4D97-AF65-F5344CB8AC3E}">
        <p14:creationId xmlns:p14="http://schemas.microsoft.com/office/powerpoint/2010/main" val="9182153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5562600"/>
          </a:xfrm>
        </p:spPr>
        <p:txBody>
          <a:bodyPr/>
          <a:lstStyle/>
          <a:p>
            <a:r>
              <a:rPr lang="en-US" sz="6000" b="1" dirty="0" smtClean="0">
                <a:latin typeface="Courier New" panose="02070309020205020404" pitchFamily="49" charset="0"/>
                <a:cs typeface="Courier New" panose="02070309020205020404" pitchFamily="49" charset="0"/>
              </a:rPr>
              <a:t/>
            </a:r>
            <a:br>
              <a:rPr lang="en-US" sz="6000" b="1" dirty="0" smtClean="0">
                <a:latin typeface="Courier New" panose="02070309020205020404" pitchFamily="49" charset="0"/>
                <a:cs typeface="Courier New" panose="02070309020205020404" pitchFamily="49" charset="0"/>
              </a:rPr>
            </a:br>
            <a:r>
              <a:rPr lang="en-US" sz="6000" b="1" dirty="0" smtClean="0">
                <a:latin typeface="Courier New" panose="02070309020205020404" pitchFamily="49" charset="0"/>
                <a:cs typeface="Courier New" panose="02070309020205020404" pitchFamily="49" charset="0"/>
              </a:rPr>
              <a:t/>
            </a:r>
            <a:br>
              <a:rPr lang="en-US" sz="6000" b="1" dirty="0" smtClean="0">
                <a:latin typeface="Courier New" panose="02070309020205020404" pitchFamily="49" charset="0"/>
                <a:cs typeface="Courier New" panose="02070309020205020404" pitchFamily="49" charset="0"/>
              </a:rPr>
            </a:br>
            <a:r>
              <a:rPr lang="en-US" sz="6000" b="1" dirty="0" smtClean="0">
                <a:latin typeface="Bookman Old Style" panose="02050604050505020204" pitchFamily="18" charset="0"/>
                <a:cs typeface="Courier New" panose="02070309020205020404" pitchFamily="49" charset="0"/>
              </a:rPr>
              <a:t>Social Media </a:t>
            </a:r>
            <a:r>
              <a:rPr lang="en-US" b="1" dirty="0" smtClean="0">
                <a:latin typeface="Bookman Old Style" panose="02050604050505020204" pitchFamily="18" charset="0"/>
              </a:rPr>
              <a:t/>
            </a:r>
            <a:br>
              <a:rPr lang="en-US" b="1" dirty="0" smtClean="0">
                <a:latin typeface="Bookman Old Style" panose="02050604050505020204" pitchFamily="18" charset="0"/>
              </a:rPr>
            </a:br>
            <a:r>
              <a:rPr lang="en-US" b="1" dirty="0" smtClean="0">
                <a:latin typeface="Bookman Old Style" panose="02050604050505020204" pitchFamily="18" charset="0"/>
              </a:rPr>
              <a:t>-</a:t>
            </a:r>
            <a:r>
              <a:rPr lang="en-US" sz="3600" b="1" dirty="0" smtClean="0">
                <a:latin typeface="Bookman Old Style" panose="02050604050505020204" pitchFamily="18" charset="0"/>
                <a:cs typeface="Courier New" panose="02070309020205020404" pitchFamily="49" charset="0"/>
              </a:rPr>
              <a:t>and-</a:t>
            </a:r>
            <a:r>
              <a:rPr lang="en-US" b="1" dirty="0" smtClean="0">
                <a:latin typeface="Bookman Old Style" panose="02050604050505020204" pitchFamily="18" charset="0"/>
              </a:rPr>
              <a:t/>
            </a:r>
            <a:br>
              <a:rPr lang="en-US" b="1" dirty="0" smtClean="0">
                <a:latin typeface="Bookman Old Style" panose="02050604050505020204" pitchFamily="18" charset="0"/>
              </a:rPr>
            </a:br>
            <a:r>
              <a:rPr lang="en-US" sz="4800" b="1" dirty="0" smtClean="0">
                <a:latin typeface="Bookman Old Style" panose="02050604050505020204" pitchFamily="18" charset="0"/>
                <a:cs typeface="Courier New" panose="02070309020205020404" pitchFamily="49" charset="0"/>
              </a:rPr>
              <a:t>Narcotics Anonymous</a:t>
            </a:r>
            <a:endParaRPr lang="en-US" b="1" dirty="0">
              <a:latin typeface="Bookman Old Style" panose="02050604050505020204" pitchFamily="18" charset="0"/>
              <a:cs typeface="Courier New" panose="02070309020205020404" pitchFamily="49"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6426" y="640773"/>
            <a:ext cx="2057400" cy="2057400"/>
          </a:xfrm>
          <a:prstGeom prst="rect">
            <a:avLst/>
          </a:prstGeom>
        </p:spPr>
      </p:pic>
    </p:spTree>
    <p:extLst>
      <p:ext uri="{BB962C8B-B14F-4D97-AF65-F5344CB8AC3E}">
        <p14:creationId xmlns:p14="http://schemas.microsoft.com/office/powerpoint/2010/main" val="602463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latin typeface="Bookman Old Style" panose="02050604050505020204" pitchFamily="18" charset="0"/>
                <a:cs typeface="Courier New" panose="02070309020205020404" pitchFamily="49" charset="0"/>
              </a:rPr>
              <a:t>F</a:t>
            </a:r>
            <a:r>
              <a:rPr lang="en-US" b="1" u="sng" dirty="0" smtClean="0">
                <a:latin typeface="Bookman Old Style" panose="02050604050505020204" pitchFamily="18" charset="0"/>
                <a:cs typeface="Courier New" panose="02070309020205020404" pitchFamily="49" charset="0"/>
              </a:rPr>
              <a:t>irst, some history…</a:t>
            </a:r>
            <a:endParaRPr lang="en-US" b="1" u="sng" dirty="0">
              <a:latin typeface="Bookman Old Style" panose="02050604050505020204" pitchFamily="18" charset="0"/>
              <a:cs typeface="Courier New" panose="02070309020205020404" pitchFamily="49" charset="0"/>
            </a:endParaRPr>
          </a:p>
        </p:txBody>
      </p:sp>
      <p:sp>
        <p:nvSpPr>
          <p:cNvPr id="3" name="Content Placeholder 2"/>
          <p:cNvSpPr>
            <a:spLocks noGrp="1"/>
          </p:cNvSpPr>
          <p:nvPr>
            <p:ph idx="1"/>
          </p:nvPr>
        </p:nvSpPr>
        <p:spPr>
          <a:xfrm>
            <a:off x="457200" y="1828800"/>
            <a:ext cx="8229600" cy="4297363"/>
          </a:xfrm>
        </p:spPr>
        <p:txBody>
          <a:bodyPr>
            <a:normAutofit fontScale="77500" lnSpcReduction="20000"/>
          </a:bodyPr>
          <a:lstStyle/>
          <a:p>
            <a:pPr marL="0" indent="0" algn="just">
              <a:buNone/>
            </a:pPr>
            <a:r>
              <a:rPr lang="en-US" sz="4100" dirty="0" smtClean="0">
                <a:latin typeface="Bell MT" panose="02020503060305020303" pitchFamily="18" charset="0"/>
              </a:rPr>
              <a:t>“AA’s relevance to the development of Narcotics Anonymous has never been in question. It is commonly conceded that without Alcoholics Anonymous, there would be no Narcotics Anonymous. In fact, our earliest literature states: “Our precepts are patterned after those of Alcoholics Anonymous, to which all credit is given and precedence is acknowledged.”</a:t>
            </a:r>
          </a:p>
          <a:p>
            <a:pPr marL="0" indent="0" algn="just">
              <a:buNone/>
            </a:pPr>
            <a:endParaRPr lang="en-US" sz="2400" dirty="0"/>
          </a:p>
          <a:p>
            <a:pPr marL="0" indent="0" algn="just">
              <a:buNone/>
            </a:pPr>
            <a:endParaRPr lang="en-US" sz="2200" dirty="0" smtClean="0"/>
          </a:p>
          <a:p>
            <a:pPr marL="0" indent="0" algn="ctr">
              <a:buNone/>
            </a:pPr>
            <a:r>
              <a:rPr lang="en-US" sz="2200" dirty="0" smtClean="0"/>
              <a:t>(Narcotics Anonymous World Services, 1998, pg. 16)</a:t>
            </a:r>
            <a:endParaRPr lang="en-US" sz="1900" dirty="0" smtClean="0"/>
          </a:p>
        </p:txBody>
      </p:sp>
    </p:spTree>
    <p:extLst>
      <p:ext uri="{BB962C8B-B14F-4D97-AF65-F5344CB8AC3E}">
        <p14:creationId xmlns:p14="http://schemas.microsoft.com/office/powerpoint/2010/main" val="42390596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u="sng" dirty="0" smtClean="0">
                <a:latin typeface="Bookman Old Style" panose="02050604050505020204" pitchFamily="18" charset="0"/>
                <a:cs typeface="Courier New" panose="02070309020205020404" pitchFamily="49" charset="0"/>
              </a:rPr>
              <a:t>Alcoholics Anonymous</a:t>
            </a:r>
            <a:endParaRPr lang="en-US" sz="4000" b="1" u="sng" dirty="0">
              <a:latin typeface="Bookman Old Style" panose="02050604050505020204" pitchFamily="18" charset="0"/>
              <a:cs typeface="Courier New" panose="02070309020205020404" pitchFamily="49" charset="0"/>
            </a:endParaRPr>
          </a:p>
        </p:txBody>
      </p:sp>
      <p:sp>
        <p:nvSpPr>
          <p:cNvPr id="3" name="Content Placeholder 2"/>
          <p:cNvSpPr>
            <a:spLocks noGrp="1"/>
          </p:cNvSpPr>
          <p:nvPr>
            <p:ph idx="1"/>
          </p:nvPr>
        </p:nvSpPr>
        <p:spPr>
          <a:xfrm>
            <a:off x="457200" y="1676400"/>
            <a:ext cx="8229600" cy="4953000"/>
          </a:xfrm>
        </p:spPr>
        <p:txBody>
          <a:bodyPr>
            <a:normAutofit lnSpcReduction="10000"/>
          </a:bodyPr>
          <a:lstStyle/>
          <a:p>
            <a:endParaRPr lang="en-US" dirty="0" smtClean="0">
              <a:latin typeface="Bell MT" panose="02020503060305020303" pitchFamily="18" charset="0"/>
            </a:endParaRPr>
          </a:p>
          <a:p>
            <a:endParaRPr lang="en-US" dirty="0">
              <a:latin typeface="Bell MT" panose="02020503060305020303" pitchFamily="18" charset="0"/>
            </a:endParaRPr>
          </a:p>
          <a:p>
            <a:endParaRPr lang="en-US" dirty="0" smtClean="0">
              <a:latin typeface="Bell MT" panose="02020503060305020303" pitchFamily="18" charset="0"/>
            </a:endParaRPr>
          </a:p>
          <a:p>
            <a:r>
              <a:rPr lang="en-US" sz="3000" dirty="0" smtClean="0">
                <a:latin typeface="Bell MT" panose="02020503060305020303" pitchFamily="18" charset="0"/>
              </a:rPr>
              <a:t>Our predecessor, the Alcoholics Anonymous program was founded on June 10th, 1935.</a:t>
            </a:r>
          </a:p>
          <a:p>
            <a:endParaRPr lang="en-US" sz="3000" dirty="0" smtClean="0">
              <a:latin typeface="Bell MT" panose="02020503060305020303" pitchFamily="18" charset="0"/>
            </a:endParaRPr>
          </a:p>
          <a:p>
            <a:r>
              <a:rPr lang="en-US" sz="3000" dirty="0" smtClean="0">
                <a:latin typeface="Bell MT" panose="02020503060305020303" pitchFamily="18" charset="0"/>
              </a:rPr>
              <a:t>Due to a rapidly growing fellowship, in 1941 Alcoholics Anonymous faced the harsh reality that they needed to unify their groups or they would perish.</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00" y="1413164"/>
            <a:ext cx="3124200" cy="1718310"/>
          </a:xfrm>
          <a:prstGeom prst="rect">
            <a:avLst/>
          </a:prstGeom>
        </p:spPr>
      </p:pic>
    </p:spTree>
    <p:extLst>
      <p:ext uri="{BB962C8B-B14F-4D97-AF65-F5344CB8AC3E}">
        <p14:creationId xmlns:p14="http://schemas.microsoft.com/office/powerpoint/2010/main" val="40802625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b="1" dirty="0">
              <a:latin typeface="Courier New" panose="02070309020205020404" pitchFamily="49" charset="0"/>
              <a:cs typeface="Courier New" panose="02070309020205020404" pitchFamily="49" charset="0"/>
            </a:endParaRPr>
          </a:p>
        </p:txBody>
      </p:sp>
      <p:sp>
        <p:nvSpPr>
          <p:cNvPr id="3" name="Content Placeholder 2"/>
          <p:cNvSpPr>
            <a:spLocks noGrp="1"/>
          </p:cNvSpPr>
          <p:nvPr>
            <p:ph idx="1"/>
          </p:nvPr>
        </p:nvSpPr>
        <p:spPr>
          <a:xfrm>
            <a:off x="457200" y="3352800"/>
            <a:ext cx="8229600" cy="3276600"/>
          </a:xfrm>
        </p:spPr>
        <p:txBody>
          <a:bodyPr>
            <a:normAutofit/>
          </a:bodyPr>
          <a:lstStyle/>
          <a:p>
            <a:r>
              <a:rPr lang="en-US" dirty="0" smtClean="0">
                <a:latin typeface="Bell MT" panose="02020503060305020303" pitchFamily="18" charset="0"/>
              </a:rPr>
              <a:t>Some of the struggles that they faced were a lack of communication and organization. </a:t>
            </a:r>
          </a:p>
          <a:p>
            <a:endParaRPr lang="en-US" dirty="0">
              <a:latin typeface="Bell MT" panose="02020503060305020303" pitchFamily="18" charset="0"/>
            </a:endParaRPr>
          </a:p>
          <a:p>
            <a:r>
              <a:rPr lang="en-US" dirty="0" smtClean="0">
                <a:latin typeface="Bell MT" panose="02020503060305020303" pitchFamily="18" charset="0"/>
              </a:rPr>
              <a:t>Arguments were had over membership, leadership, money, power, and prestige.</a:t>
            </a:r>
          </a:p>
          <a:p>
            <a:pPr marL="0" indent="0">
              <a:buNone/>
            </a:pPr>
            <a:endParaRPr lang="en-US" dirty="0" smtClean="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67791" y="533400"/>
            <a:ext cx="4800600" cy="2520315"/>
          </a:xfrm>
          <a:prstGeom prst="rect">
            <a:avLst/>
          </a:prstGeom>
        </p:spPr>
      </p:pic>
    </p:spTree>
    <p:extLst>
      <p:ext uri="{BB962C8B-B14F-4D97-AF65-F5344CB8AC3E}">
        <p14:creationId xmlns:p14="http://schemas.microsoft.com/office/powerpoint/2010/main" val="243784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u="sng" dirty="0" smtClean="0">
                <a:latin typeface="Bookman Old Style" panose="02050604050505020204" pitchFamily="18" charset="0"/>
                <a:cs typeface="Courier New" panose="02070309020205020404" pitchFamily="49" charset="0"/>
              </a:rPr>
              <a:t>How did they handle this?</a:t>
            </a:r>
            <a:endParaRPr lang="en-US" sz="4000" b="1" u="sng" dirty="0">
              <a:latin typeface="Bookman Old Style" panose="02050604050505020204" pitchFamily="18" charset="0"/>
              <a:cs typeface="Courier New" panose="02070309020205020404" pitchFamily="49" charset="0"/>
            </a:endParaRPr>
          </a:p>
        </p:txBody>
      </p:sp>
      <p:sp>
        <p:nvSpPr>
          <p:cNvPr id="3" name="Content Placeholder 2"/>
          <p:cNvSpPr>
            <a:spLocks noGrp="1"/>
          </p:cNvSpPr>
          <p:nvPr>
            <p:ph idx="1"/>
          </p:nvPr>
        </p:nvSpPr>
        <p:spPr>
          <a:xfrm>
            <a:off x="457200" y="3774498"/>
            <a:ext cx="8229600" cy="2778702"/>
          </a:xfrm>
        </p:spPr>
        <p:txBody>
          <a:bodyPr/>
          <a:lstStyle/>
          <a:p>
            <a:pPr marL="0" lvl="0" indent="0" algn="just">
              <a:buNone/>
            </a:pPr>
            <a:r>
              <a:rPr lang="en-US" dirty="0" smtClean="0">
                <a:solidFill>
                  <a:prstClr val="black"/>
                </a:solidFill>
                <a:latin typeface="Bell MT" panose="02020503060305020303" pitchFamily="18" charset="0"/>
              </a:rPr>
              <a:t>After much discussion, </a:t>
            </a:r>
            <a:r>
              <a:rPr lang="en-US" dirty="0">
                <a:solidFill>
                  <a:prstClr val="black"/>
                </a:solidFill>
                <a:latin typeface="Bell MT" panose="02020503060305020303" pitchFamily="18" charset="0"/>
              </a:rPr>
              <a:t>the AA fellowship created the Twelve </a:t>
            </a:r>
            <a:r>
              <a:rPr lang="en-US" dirty="0" smtClean="0">
                <a:solidFill>
                  <a:prstClr val="black"/>
                </a:solidFill>
                <a:latin typeface="Bell MT" panose="02020503060305020303" pitchFamily="18" charset="0"/>
              </a:rPr>
              <a:t>Traditions. By 1955 they were </a:t>
            </a:r>
            <a:r>
              <a:rPr lang="en-US" dirty="0">
                <a:solidFill>
                  <a:prstClr val="black"/>
                </a:solidFill>
                <a:latin typeface="Bell MT" panose="02020503060305020303" pitchFamily="18" charset="0"/>
              </a:rPr>
              <a:t>included </a:t>
            </a:r>
            <a:r>
              <a:rPr lang="en-US" dirty="0" smtClean="0">
                <a:solidFill>
                  <a:prstClr val="black"/>
                </a:solidFill>
                <a:latin typeface="Bell MT" panose="02020503060305020303" pitchFamily="18" charset="0"/>
              </a:rPr>
              <a:t>into the </a:t>
            </a:r>
            <a:r>
              <a:rPr lang="en-US" dirty="0">
                <a:solidFill>
                  <a:prstClr val="black"/>
                </a:solidFill>
                <a:latin typeface="Bell MT" panose="02020503060305020303" pitchFamily="18" charset="0"/>
              </a:rPr>
              <a:t>2nd edition of their main text, </a:t>
            </a:r>
            <a:r>
              <a:rPr lang="en-US" i="1" dirty="0">
                <a:solidFill>
                  <a:prstClr val="black"/>
                </a:solidFill>
                <a:latin typeface="Bell MT" panose="02020503060305020303" pitchFamily="18" charset="0"/>
              </a:rPr>
              <a:t>Alcoholics Anonymous </a:t>
            </a:r>
            <a:r>
              <a:rPr lang="en-US" dirty="0">
                <a:solidFill>
                  <a:prstClr val="black"/>
                </a:solidFill>
                <a:latin typeface="Bell MT" panose="02020503060305020303" pitchFamily="18" charset="0"/>
              </a:rPr>
              <a:t>(The Big Book).</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7945" y="1202748"/>
            <a:ext cx="3429000" cy="2571750"/>
          </a:xfrm>
          <a:prstGeom prst="rect">
            <a:avLst/>
          </a:prstGeom>
        </p:spPr>
      </p:pic>
    </p:spTree>
    <p:extLst>
      <p:ext uri="{BB962C8B-B14F-4D97-AF65-F5344CB8AC3E}">
        <p14:creationId xmlns:p14="http://schemas.microsoft.com/office/powerpoint/2010/main" val="35609516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u="sng" dirty="0" smtClean="0">
                <a:latin typeface="Bookman Old Style" panose="02050604050505020204" pitchFamily="18" charset="0"/>
                <a:cs typeface="Courier New" panose="02070309020205020404" pitchFamily="49" charset="0"/>
              </a:rPr>
              <a:t>Narcotics Anonymous</a:t>
            </a:r>
            <a:endParaRPr lang="en-US" b="1" u="sng" dirty="0">
              <a:latin typeface="Bookman Old Style" panose="02050604050505020204" pitchFamily="18" charset="0"/>
              <a:cs typeface="Courier New" panose="02070309020205020404" pitchFamily="49" charset="0"/>
            </a:endParaRPr>
          </a:p>
        </p:txBody>
      </p:sp>
      <p:sp>
        <p:nvSpPr>
          <p:cNvPr id="3" name="Content Placeholder 2"/>
          <p:cNvSpPr>
            <a:spLocks noGrp="1"/>
          </p:cNvSpPr>
          <p:nvPr>
            <p:ph idx="1"/>
          </p:nvPr>
        </p:nvSpPr>
        <p:spPr>
          <a:xfrm>
            <a:off x="457200" y="3429000"/>
            <a:ext cx="8229600" cy="3200400"/>
          </a:xfrm>
        </p:spPr>
        <p:txBody>
          <a:bodyPr>
            <a:noAutofit/>
          </a:bodyPr>
          <a:lstStyle/>
          <a:p>
            <a:r>
              <a:rPr lang="en-US" dirty="0" smtClean="0">
                <a:latin typeface="Bell MT" panose="02020503060305020303" pitchFamily="18" charset="0"/>
              </a:rPr>
              <a:t>Even though there existed a fellowship for those afflicted by alcoholism, </a:t>
            </a:r>
            <a:r>
              <a:rPr lang="en-US" dirty="0">
                <a:latin typeface="Bell MT" panose="02020503060305020303" pitchFamily="18" charset="0"/>
              </a:rPr>
              <a:t>r</a:t>
            </a:r>
            <a:r>
              <a:rPr lang="en-US" dirty="0" smtClean="0">
                <a:latin typeface="Bell MT" panose="02020503060305020303" pitchFamily="18" charset="0"/>
              </a:rPr>
              <a:t>ecovery had not become available for drug addicts until 1950. </a:t>
            </a:r>
          </a:p>
          <a:p>
            <a:endParaRPr lang="en-US" dirty="0">
              <a:latin typeface="Bell MT" panose="02020503060305020303" pitchFamily="18" charset="0"/>
            </a:endParaRPr>
          </a:p>
          <a:p>
            <a:r>
              <a:rPr lang="en-US" dirty="0" smtClean="0">
                <a:latin typeface="Bell MT" panose="02020503060305020303" pitchFamily="18" charset="0"/>
              </a:rPr>
              <a:t>The first Narcotics Anonymous meeting was held in New York City.</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0673" y="1447800"/>
            <a:ext cx="1676400" cy="1676400"/>
          </a:xfrm>
          <a:prstGeom prst="rect">
            <a:avLst/>
          </a:prstGeom>
        </p:spPr>
      </p:pic>
    </p:spTree>
    <p:extLst>
      <p:ext uri="{BB962C8B-B14F-4D97-AF65-F5344CB8AC3E}">
        <p14:creationId xmlns:p14="http://schemas.microsoft.com/office/powerpoint/2010/main" val="29746097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lvl="0"/>
            <a:r>
              <a:rPr lang="en-US" dirty="0" smtClean="0">
                <a:solidFill>
                  <a:prstClr val="black"/>
                </a:solidFill>
                <a:latin typeface="Bell MT" panose="02020503060305020303" pitchFamily="18" charset="0"/>
              </a:rPr>
              <a:t>These </a:t>
            </a:r>
            <a:r>
              <a:rPr lang="en-US" dirty="0">
                <a:solidFill>
                  <a:prstClr val="black"/>
                </a:solidFill>
                <a:latin typeface="Bell MT" panose="02020503060305020303" pitchFamily="18" charset="0"/>
              </a:rPr>
              <a:t>meetings had a loose adaptation of the steps and </a:t>
            </a:r>
            <a:r>
              <a:rPr lang="en-US" b="1" dirty="0">
                <a:solidFill>
                  <a:prstClr val="black"/>
                </a:solidFill>
                <a:latin typeface="Bell MT" panose="02020503060305020303" pitchFamily="18" charset="0"/>
              </a:rPr>
              <a:t>did not </a:t>
            </a:r>
            <a:r>
              <a:rPr lang="en-US" dirty="0">
                <a:solidFill>
                  <a:prstClr val="black"/>
                </a:solidFill>
                <a:latin typeface="Bell MT" panose="02020503060305020303" pitchFamily="18" charset="0"/>
              </a:rPr>
              <a:t>practice any Traditions or guidelines.</a:t>
            </a:r>
          </a:p>
          <a:p>
            <a:pPr lvl="0"/>
            <a:endParaRPr lang="en-US" dirty="0">
              <a:solidFill>
                <a:prstClr val="black"/>
              </a:solidFill>
              <a:latin typeface="Bell MT" panose="02020503060305020303" pitchFamily="18" charset="0"/>
            </a:endParaRPr>
          </a:p>
          <a:p>
            <a:pPr lvl="0"/>
            <a:r>
              <a:rPr lang="en-US" dirty="0">
                <a:solidFill>
                  <a:prstClr val="black"/>
                </a:solidFill>
                <a:latin typeface="Bell MT" panose="02020503060305020303" pitchFamily="18" charset="0"/>
              </a:rPr>
              <a:t>During this period of much trial and error, NA meetings </a:t>
            </a:r>
            <a:r>
              <a:rPr lang="en-US" b="1" dirty="0">
                <a:solidFill>
                  <a:prstClr val="black"/>
                </a:solidFill>
                <a:latin typeface="Bell MT" panose="02020503060305020303" pitchFamily="18" charset="0"/>
              </a:rPr>
              <a:t>started and failed </a:t>
            </a:r>
            <a:r>
              <a:rPr lang="en-US" dirty="0">
                <a:solidFill>
                  <a:prstClr val="black"/>
                </a:solidFill>
                <a:latin typeface="Bell MT" panose="02020503060305020303" pitchFamily="18" charset="0"/>
              </a:rPr>
              <a:t>multiple times.</a:t>
            </a:r>
          </a:p>
          <a:p>
            <a:endParaRPr lang="en-US" dirty="0"/>
          </a:p>
        </p:txBody>
      </p:sp>
    </p:spTree>
    <p:extLst>
      <p:ext uri="{BB962C8B-B14F-4D97-AF65-F5344CB8AC3E}">
        <p14:creationId xmlns:p14="http://schemas.microsoft.com/office/powerpoint/2010/main" val="31268801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b="1" dirty="0">
              <a:latin typeface="Courier New" panose="02070309020205020404" pitchFamily="49" charset="0"/>
              <a:cs typeface="Courier New" panose="02070309020205020404" pitchFamily="49" charset="0"/>
            </a:endParaRPr>
          </a:p>
        </p:txBody>
      </p:sp>
      <p:sp>
        <p:nvSpPr>
          <p:cNvPr id="3" name="Content Placeholder 2"/>
          <p:cNvSpPr>
            <a:spLocks noGrp="1"/>
          </p:cNvSpPr>
          <p:nvPr>
            <p:ph idx="1"/>
          </p:nvPr>
        </p:nvSpPr>
        <p:spPr/>
        <p:txBody>
          <a:bodyPr>
            <a:normAutofit/>
          </a:bodyPr>
          <a:lstStyle/>
          <a:p>
            <a:r>
              <a:rPr lang="en-US" dirty="0" smtClean="0">
                <a:latin typeface="Bell MT" panose="02020503060305020303" pitchFamily="18" charset="0"/>
              </a:rPr>
              <a:t>Narcotics Anonymous, as we know it, can be attributed to a man named Jimmy K. who brought NA meetings back to life in southern California in 1959.</a:t>
            </a:r>
          </a:p>
          <a:p>
            <a:endParaRPr lang="en-US" dirty="0">
              <a:latin typeface="Bell MT" panose="02020503060305020303" pitchFamily="18" charset="0"/>
            </a:endParaRPr>
          </a:p>
          <a:p>
            <a:r>
              <a:rPr lang="en-US" dirty="0" smtClean="0">
                <a:latin typeface="Bell MT" panose="02020503060305020303" pitchFamily="18" charset="0"/>
              </a:rPr>
              <a:t>Jimmy K. felt it had become apparent that our fellowship would not succeed without the guiding principles of the Twelve </a:t>
            </a:r>
            <a:r>
              <a:rPr lang="en-US" dirty="0">
                <a:latin typeface="Bell MT" panose="02020503060305020303" pitchFamily="18" charset="0"/>
              </a:rPr>
              <a:t>T</a:t>
            </a:r>
            <a:r>
              <a:rPr lang="en-US" dirty="0" smtClean="0">
                <a:latin typeface="Bell MT" panose="02020503060305020303" pitchFamily="18" charset="0"/>
              </a:rPr>
              <a:t>raditions.</a:t>
            </a:r>
          </a:p>
          <a:p>
            <a:endParaRPr lang="en-US" dirty="0" smtClean="0"/>
          </a:p>
          <a:p>
            <a:endParaRPr lang="en-US" dirty="0" smtClean="0"/>
          </a:p>
        </p:txBody>
      </p:sp>
    </p:spTree>
    <p:extLst>
      <p:ext uri="{BB962C8B-B14F-4D97-AF65-F5344CB8AC3E}">
        <p14:creationId xmlns:p14="http://schemas.microsoft.com/office/powerpoint/2010/main" val="34581699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b="1" dirty="0">
              <a:latin typeface="Courier New" panose="02070309020205020404" pitchFamily="49" charset="0"/>
              <a:cs typeface="Courier New" panose="02070309020205020404" pitchFamily="49" charset="0"/>
            </a:endParaRPr>
          </a:p>
        </p:txBody>
      </p:sp>
      <p:sp>
        <p:nvSpPr>
          <p:cNvPr id="3" name="Content Placeholder 2"/>
          <p:cNvSpPr>
            <a:spLocks noGrp="1"/>
          </p:cNvSpPr>
          <p:nvPr>
            <p:ph idx="1"/>
          </p:nvPr>
        </p:nvSpPr>
        <p:spPr>
          <a:xfrm>
            <a:off x="457200" y="2819400"/>
            <a:ext cx="8229600" cy="3657600"/>
          </a:xfrm>
        </p:spPr>
        <p:txBody>
          <a:bodyPr>
            <a:normAutofit/>
          </a:bodyPr>
          <a:lstStyle/>
          <a:p>
            <a:pPr marL="0" indent="0" algn="just">
              <a:buNone/>
            </a:pPr>
            <a:r>
              <a:rPr lang="en-US" dirty="0" smtClean="0">
                <a:latin typeface="Bell MT" panose="02020503060305020303" pitchFamily="18" charset="0"/>
              </a:rPr>
              <a:t>Jimmy K. is not only responsible for encouraging the use of the Twelve Traditions in Narcotics Anonymous (as adapted from Alcoholics Anonymous), but he is also one of a handful of early members who wrote much of the literature we use today.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457200"/>
            <a:ext cx="6705600" cy="1862666"/>
          </a:xfrm>
          <a:prstGeom prst="rect">
            <a:avLst/>
          </a:prstGeom>
        </p:spPr>
      </p:pic>
    </p:spTree>
    <p:extLst>
      <p:ext uri="{BB962C8B-B14F-4D97-AF65-F5344CB8AC3E}">
        <p14:creationId xmlns:p14="http://schemas.microsoft.com/office/powerpoint/2010/main" val="16983803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u="sng" dirty="0" smtClean="0">
                <a:latin typeface="Bookman Old Style" panose="02050604050505020204" pitchFamily="18" charset="0"/>
                <a:cs typeface="Courier New" panose="02070309020205020404" pitchFamily="49" charset="0"/>
              </a:rPr>
              <a:t>Why does this matter?</a:t>
            </a:r>
            <a:endParaRPr lang="en-US" sz="4000" b="1" u="sng" dirty="0">
              <a:latin typeface="Bookman Old Style" panose="02050604050505020204" pitchFamily="18" charset="0"/>
              <a:cs typeface="Courier New" panose="02070309020205020404" pitchFamily="49"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0800" y="1828800"/>
            <a:ext cx="3957015" cy="3962399"/>
          </a:xfrm>
        </p:spPr>
      </p:pic>
    </p:spTree>
    <p:extLst>
      <p:ext uri="{BB962C8B-B14F-4D97-AF65-F5344CB8AC3E}">
        <p14:creationId xmlns:p14="http://schemas.microsoft.com/office/powerpoint/2010/main" val="9837719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u="sng" dirty="0" smtClean="0">
                <a:latin typeface="Bookman Old Style" panose="02050604050505020204" pitchFamily="18" charset="0"/>
                <a:cs typeface="Courier New" panose="02070309020205020404" pitchFamily="49" charset="0"/>
              </a:rPr>
              <a:t>The Twelve Traditions</a:t>
            </a:r>
            <a:endParaRPr lang="en-US" sz="4000" b="1" u="sng" dirty="0">
              <a:latin typeface="Bookman Old Style" panose="02050604050505020204" pitchFamily="18" charset="0"/>
              <a:cs typeface="Courier New" panose="02070309020205020404" pitchFamily="49" charset="0"/>
            </a:endParaRPr>
          </a:p>
        </p:txBody>
      </p:sp>
      <p:sp>
        <p:nvSpPr>
          <p:cNvPr id="3" name="Content Placeholder 2"/>
          <p:cNvSpPr>
            <a:spLocks noGrp="1"/>
          </p:cNvSpPr>
          <p:nvPr>
            <p:ph idx="1"/>
          </p:nvPr>
        </p:nvSpPr>
        <p:spPr/>
        <p:txBody>
          <a:bodyPr/>
          <a:lstStyle/>
          <a:p>
            <a:r>
              <a:rPr lang="en-US" dirty="0" smtClean="0">
                <a:latin typeface="Bell MT" panose="02020503060305020303" pitchFamily="18" charset="0"/>
              </a:rPr>
              <a:t>The Twelve </a:t>
            </a:r>
            <a:r>
              <a:rPr lang="en-US" dirty="0">
                <a:latin typeface="Bell MT" panose="02020503060305020303" pitchFamily="18" charset="0"/>
              </a:rPr>
              <a:t>T</a:t>
            </a:r>
            <a:r>
              <a:rPr lang="en-US" dirty="0" smtClean="0">
                <a:latin typeface="Bell MT" panose="02020503060305020303" pitchFamily="18" charset="0"/>
              </a:rPr>
              <a:t>raditions were written before an era of social media.</a:t>
            </a:r>
          </a:p>
          <a:p>
            <a:endParaRPr lang="en-US" dirty="0" smtClean="0">
              <a:latin typeface="Bell MT" panose="02020503060305020303" pitchFamily="18" charset="0"/>
            </a:endParaRPr>
          </a:p>
          <a:p>
            <a:r>
              <a:rPr lang="en-US" dirty="0" smtClean="0">
                <a:latin typeface="Bell MT" panose="02020503060305020303" pitchFamily="18" charset="0"/>
              </a:rPr>
              <a:t>History clearly shows that our fellowship would perish without them.</a:t>
            </a:r>
            <a:endParaRPr lang="en-US" dirty="0">
              <a:latin typeface="Bell MT" panose="02020503060305020303" pitchFamily="18" charset="0"/>
            </a:endParaRPr>
          </a:p>
          <a:p>
            <a:endParaRPr lang="en-US" dirty="0" smtClean="0">
              <a:latin typeface="Bell MT" panose="02020503060305020303" pitchFamily="18" charset="0"/>
            </a:endParaRPr>
          </a:p>
          <a:p>
            <a:r>
              <a:rPr lang="en-US" dirty="0" smtClean="0">
                <a:latin typeface="Bell MT" panose="02020503060305020303" pitchFamily="18" charset="0"/>
              </a:rPr>
              <a:t>However, is it possible to use the Traditions to guide our service… even in the digital realm?</a:t>
            </a:r>
          </a:p>
        </p:txBody>
      </p:sp>
    </p:spTree>
    <p:extLst>
      <p:ext uri="{BB962C8B-B14F-4D97-AF65-F5344CB8AC3E}">
        <p14:creationId xmlns:p14="http://schemas.microsoft.com/office/powerpoint/2010/main" val="38756524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u="sng" dirty="0" smtClean="0">
                <a:latin typeface="Bookman Old Style" panose="02050604050505020204" pitchFamily="18" charset="0"/>
                <a:cs typeface="Courier New" panose="02070309020205020404" pitchFamily="49" charset="0"/>
              </a:rPr>
              <a:t>The Answer is YES!!</a:t>
            </a:r>
            <a:endParaRPr lang="en-US" sz="4000" b="1" u="sng" dirty="0">
              <a:latin typeface="Bookman Old Style" panose="02050604050505020204" pitchFamily="18" charset="0"/>
              <a:cs typeface="Courier New" panose="02070309020205020404" pitchFamily="49" charset="0"/>
            </a:endParaRPr>
          </a:p>
        </p:txBody>
      </p:sp>
      <p:sp>
        <p:nvSpPr>
          <p:cNvPr id="3" name="Content Placeholder 2"/>
          <p:cNvSpPr>
            <a:spLocks noGrp="1"/>
          </p:cNvSpPr>
          <p:nvPr>
            <p:ph idx="1"/>
          </p:nvPr>
        </p:nvSpPr>
        <p:spPr/>
        <p:txBody>
          <a:bodyPr>
            <a:normAutofit/>
          </a:bodyPr>
          <a:lstStyle/>
          <a:p>
            <a:pPr algn="just"/>
            <a:r>
              <a:rPr lang="en-US" dirty="0" smtClean="0">
                <a:latin typeface="Bell MT" panose="02020503060305020303" pitchFamily="18" charset="0"/>
              </a:rPr>
              <a:t>As the world had changed around us, so has our program changed by developing principles and guidelines to address the growing use of social media in today’s society.</a:t>
            </a:r>
          </a:p>
          <a:p>
            <a:pPr algn="just"/>
            <a:endParaRPr lang="en-US" dirty="0">
              <a:latin typeface="Bell MT" panose="02020503060305020303" pitchFamily="18" charset="0"/>
            </a:endParaRPr>
          </a:p>
          <a:p>
            <a:pPr lvl="0"/>
            <a:r>
              <a:rPr lang="en-US" dirty="0" smtClean="0">
                <a:solidFill>
                  <a:prstClr val="black"/>
                </a:solidFill>
                <a:latin typeface="Bell MT" panose="02020503060305020303" pitchFamily="18" charset="0"/>
              </a:rPr>
              <a:t>Luckily, the Twelve </a:t>
            </a:r>
            <a:r>
              <a:rPr lang="en-US" dirty="0">
                <a:solidFill>
                  <a:prstClr val="black"/>
                </a:solidFill>
                <a:latin typeface="Bell MT" panose="02020503060305020303" pitchFamily="18" charset="0"/>
              </a:rPr>
              <a:t>T</a:t>
            </a:r>
            <a:r>
              <a:rPr lang="en-US" dirty="0" smtClean="0">
                <a:solidFill>
                  <a:prstClr val="black"/>
                </a:solidFill>
                <a:latin typeface="Bell MT" panose="02020503060305020303" pitchFamily="18" charset="0"/>
              </a:rPr>
              <a:t>raditions </a:t>
            </a:r>
            <a:r>
              <a:rPr lang="en-US" dirty="0">
                <a:solidFill>
                  <a:prstClr val="black"/>
                </a:solidFill>
                <a:latin typeface="Bell MT" panose="02020503060305020303" pitchFamily="18" charset="0"/>
              </a:rPr>
              <a:t>were written with enough flexibility to allow for broad interpretation across multiple forms of media.</a:t>
            </a:r>
          </a:p>
          <a:p>
            <a:pPr algn="just"/>
            <a:endParaRPr lang="en-US" dirty="0" smtClean="0"/>
          </a:p>
          <a:p>
            <a:endParaRPr lang="en-US" dirty="0"/>
          </a:p>
        </p:txBody>
      </p:sp>
    </p:spTree>
    <p:extLst>
      <p:ext uri="{BB962C8B-B14F-4D97-AF65-F5344CB8AC3E}">
        <p14:creationId xmlns:p14="http://schemas.microsoft.com/office/powerpoint/2010/main" val="40304833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19200" y="990600"/>
            <a:ext cx="6576453" cy="4800600"/>
          </a:xfrm>
        </p:spPr>
      </p:pic>
    </p:spTree>
    <p:extLst>
      <p:ext uri="{BB962C8B-B14F-4D97-AF65-F5344CB8AC3E}">
        <p14:creationId xmlns:p14="http://schemas.microsoft.com/office/powerpoint/2010/main" val="26506431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4000" b="1" u="sng" dirty="0">
              <a:latin typeface="Bookman Old Style" panose="02050604050505020204" pitchFamily="18" charset="0"/>
              <a:cs typeface="Courier New" panose="02070309020205020404" pitchFamily="49" charset="0"/>
            </a:endParaRPr>
          </a:p>
        </p:txBody>
      </p:sp>
      <p:sp>
        <p:nvSpPr>
          <p:cNvPr id="3" name="Content Placeholder 2"/>
          <p:cNvSpPr>
            <a:spLocks noGrp="1"/>
          </p:cNvSpPr>
          <p:nvPr>
            <p:ph idx="1"/>
          </p:nvPr>
        </p:nvSpPr>
        <p:spPr>
          <a:xfrm>
            <a:off x="457200" y="1371600"/>
            <a:ext cx="8229600" cy="4754563"/>
          </a:xfrm>
        </p:spPr>
        <p:txBody>
          <a:bodyPr>
            <a:normAutofit fontScale="70000" lnSpcReduction="20000"/>
          </a:bodyPr>
          <a:lstStyle/>
          <a:p>
            <a:pPr marL="0" lvl="0" indent="0" algn="just">
              <a:buNone/>
            </a:pPr>
            <a:r>
              <a:rPr lang="en-US" sz="4100" dirty="0" smtClean="0"/>
              <a:t/>
            </a:r>
            <a:br>
              <a:rPr lang="en-US" sz="4100" dirty="0" smtClean="0"/>
            </a:br>
            <a:r>
              <a:rPr lang="en-US" sz="4100" dirty="0" smtClean="0">
                <a:latin typeface="Bell MT" panose="02020503060305020303" pitchFamily="18" charset="0"/>
              </a:rPr>
              <a:t>“Our goal is not to endorse or encourage the use of social media or any particular social networking resource; we are simply responding to the reality that many members do utilize these resources and also to the many requests for guidance and insight on how to use social media responsibly in light of our tradition of anonymity.”</a:t>
            </a:r>
            <a:r>
              <a:rPr lang="en-US" sz="4600" dirty="0" smtClean="0">
                <a:latin typeface="Bell MT" panose="02020503060305020303" pitchFamily="18" charset="0"/>
              </a:rPr>
              <a:t> </a:t>
            </a:r>
          </a:p>
          <a:p>
            <a:pPr marL="0" lvl="0" indent="0" algn="just">
              <a:buNone/>
            </a:pPr>
            <a:endParaRPr lang="en-US" sz="4600" dirty="0">
              <a:solidFill>
                <a:prstClr val="black"/>
              </a:solidFill>
              <a:latin typeface="Bell MT" panose="02020503060305020303" pitchFamily="18" charset="0"/>
            </a:endParaRPr>
          </a:p>
          <a:p>
            <a:pPr marL="0" lvl="0" indent="0" algn="ctr">
              <a:buNone/>
            </a:pPr>
            <a:r>
              <a:rPr lang="en-US" sz="3400" dirty="0" smtClean="0">
                <a:solidFill>
                  <a:prstClr val="black"/>
                </a:solidFill>
                <a:latin typeface="Bell MT" panose="02020503060305020303" pitchFamily="18" charset="0"/>
              </a:rPr>
              <a:t>(</a:t>
            </a:r>
            <a:r>
              <a:rPr lang="en-US" sz="3400" dirty="0">
                <a:solidFill>
                  <a:prstClr val="black"/>
                </a:solidFill>
                <a:latin typeface="Bell MT" panose="02020503060305020303" pitchFamily="18" charset="0"/>
              </a:rPr>
              <a:t>Narcotics Anonymous World Services, </a:t>
            </a:r>
            <a:r>
              <a:rPr lang="en-US" sz="3400" dirty="0" smtClean="0">
                <a:solidFill>
                  <a:prstClr val="black"/>
                </a:solidFill>
                <a:latin typeface="Bell MT" panose="02020503060305020303" pitchFamily="18" charset="0"/>
              </a:rPr>
              <a:t>2011, </a:t>
            </a:r>
            <a:r>
              <a:rPr lang="en-US" sz="3400" dirty="0">
                <a:solidFill>
                  <a:prstClr val="black"/>
                </a:solidFill>
                <a:latin typeface="Bell MT" panose="02020503060305020303" pitchFamily="18" charset="0"/>
              </a:rPr>
              <a:t>pg. </a:t>
            </a:r>
            <a:r>
              <a:rPr lang="en-US" sz="3400" dirty="0" smtClean="0">
                <a:solidFill>
                  <a:prstClr val="black"/>
                </a:solidFill>
                <a:latin typeface="Bell MT" panose="02020503060305020303" pitchFamily="18" charset="0"/>
              </a:rPr>
              <a:t>1)</a:t>
            </a:r>
            <a:endParaRPr lang="en-US" sz="2600" dirty="0">
              <a:solidFill>
                <a:prstClr val="black"/>
              </a:solidFill>
              <a:latin typeface="Bell MT" panose="02020503060305020303" pitchFamily="18" charset="0"/>
            </a:endParaRPr>
          </a:p>
          <a:p>
            <a:pPr marL="0" indent="0" algn="just">
              <a:buNone/>
            </a:pPr>
            <a:r>
              <a:rPr lang="en-US" dirty="0" smtClean="0"/>
              <a:t/>
            </a:r>
            <a:br>
              <a:rPr lang="en-US" dirty="0" smtClean="0"/>
            </a:br>
            <a:endParaRPr lang="en-US" dirty="0" smtClean="0"/>
          </a:p>
          <a:p>
            <a:pPr marL="0" indent="0" algn="ctr">
              <a:buNone/>
            </a:pPr>
            <a:endParaRPr lang="en-US" sz="2400" dirty="0"/>
          </a:p>
        </p:txBody>
      </p:sp>
    </p:spTree>
    <p:extLst>
      <p:ext uri="{BB962C8B-B14F-4D97-AF65-F5344CB8AC3E}">
        <p14:creationId xmlns:p14="http://schemas.microsoft.com/office/powerpoint/2010/main" val="16020479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endParaRPr lang="en-US" dirty="0"/>
          </a:p>
        </p:txBody>
      </p:sp>
      <p:sp>
        <p:nvSpPr>
          <p:cNvPr id="3" name="Content Placeholder 2"/>
          <p:cNvSpPr>
            <a:spLocks noGrp="1"/>
          </p:cNvSpPr>
          <p:nvPr>
            <p:ph idx="1"/>
          </p:nvPr>
        </p:nvSpPr>
        <p:spPr>
          <a:xfrm>
            <a:off x="457200" y="533400"/>
            <a:ext cx="8229600" cy="6019800"/>
          </a:xfrm>
        </p:spPr>
        <p:txBody>
          <a:bodyPr>
            <a:normAutofit/>
          </a:bodyPr>
          <a:lstStyle/>
          <a:p>
            <a:pPr marL="514350" indent="-514350" algn="just">
              <a:buAutoNum type="arabicPeriod"/>
            </a:pPr>
            <a:r>
              <a:rPr lang="en-US" sz="2800" b="1" dirty="0" smtClean="0">
                <a:latin typeface="Bookman Old Style" panose="02050604050505020204" pitchFamily="18" charset="0"/>
                <a:cs typeface="Courier New" panose="02070309020205020404" pitchFamily="49" charset="0"/>
              </a:rPr>
              <a:t>“Our common welfare should come first; personal recovery depends on NA unity.”</a:t>
            </a:r>
          </a:p>
          <a:p>
            <a:pPr marL="514350" indent="-514350" algn="just">
              <a:buAutoNum type="arabicPeriod"/>
            </a:pPr>
            <a:endParaRPr lang="en-US" sz="2800" b="1" dirty="0">
              <a:latin typeface="Bookman Old Style" panose="02050604050505020204" pitchFamily="18" charset="0"/>
              <a:cs typeface="Courier New" panose="02070309020205020404" pitchFamily="49" charset="0"/>
            </a:endParaRPr>
          </a:p>
          <a:p>
            <a:pPr marL="0" indent="0" algn="just">
              <a:buNone/>
            </a:pPr>
            <a:r>
              <a:rPr lang="en-US" sz="2800" dirty="0" smtClean="0">
                <a:latin typeface="Bell MT" panose="02020503060305020303" pitchFamily="18" charset="0"/>
                <a:cs typeface="Courier New" panose="02070309020205020404" pitchFamily="49" charset="0"/>
              </a:rPr>
              <a:t>“Unity is a must in Narcotics Anonymous. This is not to say that we do not have our disagreements and conflicts; we do. Whenever people get together there will be differences of opinions. However, we can disagree without being disagreeable. Time and time again, in crises we have set aside our differences and worked for the common good.”</a:t>
            </a:r>
          </a:p>
          <a:p>
            <a:pPr marL="0" indent="0" algn="just">
              <a:buNone/>
            </a:pPr>
            <a:endParaRPr lang="en-US" sz="2800" dirty="0" smtClean="0">
              <a:latin typeface="Bell MT" panose="02020503060305020303" pitchFamily="18" charset="0"/>
              <a:cs typeface="Courier New" panose="02070309020205020404" pitchFamily="49" charset="0"/>
            </a:endParaRPr>
          </a:p>
          <a:p>
            <a:pPr marL="0" indent="0" algn="ctr">
              <a:buNone/>
            </a:pPr>
            <a:r>
              <a:rPr lang="en-US" sz="2800" dirty="0">
                <a:solidFill>
                  <a:prstClr val="black"/>
                </a:solidFill>
                <a:latin typeface="Bell MT" panose="02020503060305020303" pitchFamily="18" charset="0"/>
              </a:rPr>
              <a:t>(NAWS, Inc., 2010, pg. 63)</a:t>
            </a:r>
            <a:endParaRPr lang="en-US" sz="2800" dirty="0" smtClean="0">
              <a:latin typeface="Bell MT" panose="02020503060305020303" pitchFamily="18" charset="0"/>
              <a:cs typeface="Courier New" panose="02070309020205020404" pitchFamily="49" charset="0"/>
            </a:endParaRPr>
          </a:p>
          <a:p>
            <a:pPr algn="just"/>
            <a:endParaRPr lang="en-US" sz="2800" b="1" dirty="0">
              <a:latin typeface="Bookman Old Style" panose="02050604050505020204" pitchFamily="18" charset="0"/>
              <a:cs typeface="Courier New" panose="02070309020205020404" pitchFamily="49" charset="0"/>
            </a:endParaRPr>
          </a:p>
          <a:p>
            <a:pPr marL="0" indent="0">
              <a:buNone/>
            </a:pPr>
            <a:endParaRPr lang="en-US" dirty="0"/>
          </a:p>
        </p:txBody>
      </p:sp>
    </p:spTree>
    <p:extLst>
      <p:ext uri="{BB962C8B-B14F-4D97-AF65-F5344CB8AC3E}">
        <p14:creationId xmlns:p14="http://schemas.microsoft.com/office/powerpoint/2010/main" val="2667492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ontent Placeholder 4"/>
          <p:cNvSpPr>
            <a:spLocks noGrp="1"/>
          </p:cNvSpPr>
          <p:nvPr>
            <p:ph idx="1"/>
          </p:nvPr>
        </p:nvSpPr>
        <p:spPr>
          <a:xfrm>
            <a:off x="457200" y="4114800"/>
            <a:ext cx="8229600" cy="2514600"/>
          </a:xfrm>
        </p:spPr>
        <p:txBody>
          <a:bodyPr>
            <a:normAutofit lnSpcReduction="10000"/>
          </a:bodyPr>
          <a:lstStyle/>
          <a:p>
            <a:pPr marL="0" lvl="0" indent="0" algn="just">
              <a:buNone/>
            </a:pPr>
            <a:r>
              <a:rPr lang="en-US" dirty="0" smtClean="0">
                <a:solidFill>
                  <a:prstClr val="black"/>
                </a:solidFill>
                <a:latin typeface="Bell MT" panose="02020503060305020303" pitchFamily="18" charset="0"/>
              </a:rPr>
              <a:t>“We </a:t>
            </a:r>
            <a:r>
              <a:rPr lang="en-US" dirty="0">
                <a:solidFill>
                  <a:prstClr val="black"/>
                </a:solidFill>
                <a:latin typeface="Bell MT" panose="02020503060305020303" pitchFamily="18" charset="0"/>
              </a:rPr>
              <a:t>must live and work together as a group to ensure that in a storm our ship does not sink and our members do not perish.” </a:t>
            </a:r>
          </a:p>
          <a:p>
            <a:pPr marL="0" lvl="0" indent="0" algn="ctr">
              <a:buNone/>
            </a:pPr>
            <a:r>
              <a:rPr lang="en-US" dirty="0">
                <a:solidFill>
                  <a:prstClr val="black"/>
                </a:solidFill>
                <a:latin typeface="Bell MT" panose="02020503060305020303" pitchFamily="18" charset="0"/>
              </a:rPr>
              <a:t> </a:t>
            </a:r>
            <a:br>
              <a:rPr lang="en-US" dirty="0">
                <a:solidFill>
                  <a:prstClr val="black"/>
                </a:solidFill>
                <a:latin typeface="Bell MT" panose="02020503060305020303" pitchFamily="18" charset="0"/>
              </a:rPr>
            </a:br>
            <a:r>
              <a:rPr lang="en-US" sz="2800" dirty="0" smtClean="0">
                <a:solidFill>
                  <a:prstClr val="black"/>
                </a:solidFill>
                <a:latin typeface="Bell MT" panose="02020503060305020303" pitchFamily="18" charset="0"/>
              </a:rPr>
              <a:t>(NAWS, Inc., 2010, pg</a:t>
            </a:r>
            <a:r>
              <a:rPr lang="en-US" sz="2800" dirty="0">
                <a:solidFill>
                  <a:prstClr val="black"/>
                </a:solidFill>
                <a:latin typeface="Bell MT" panose="02020503060305020303" pitchFamily="18" charset="0"/>
              </a:rPr>
              <a:t>. 63)</a:t>
            </a:r>
          </a:p>
          <a:p>
            <a:endParaRPr lang="en-US" dirty="0" smtClean="0">
              <a:solidFill>
                <a:srgbClr val="FF0000"/>
              </a:solidFill>
            </a:endParaRPr>
          </a:p>
        </p:txBody>
      </p:sp>
      <p:pic>
        <p:nvPicPr>
          <p:cNvPr id="6"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9400" y="27709"/>
            <a:ext cx="3733800" cy="3738994"/>
          </a:xfrm>
          <a:prstGeom prst="rect">
            <a:avLst/>
          </a:prstGeom>
        </p:spPr>
      </p:pic>
    </p:spTree>
    <p:extLst>
      <p:ext uri="{BB962C8B-B14F-4D97-AF65-F5344CB8AC3E}">
        <p14:creationId xmlns:p14="http://schemas.microsoft.com/office/powerpoint/2010/main" val="42437056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endParaRPr lang="en-US" dirty="0"/>
          </a:p>
        </p:txBody>
      </p:sp>
      <p:sp>
        <p:nvSpPr>
          <p:cNvPr id="3" name="Content Placeholder 2"/>
          <p:cNvSpPr>
            <a:spLocks noGrp="1"/>
          </p:cNvSpPr>
          <p:nvPr>
            <p:ph idx="1"/>
          </p:nvPr>
        </p:nvSpPr>
        <p:spPr>
          <a:xfrm>
            <a:off x="457200" y="304800"/>
            <a:ext cx="8229600" cy="6324600"/>
          </a:xfrm>
        </p:spPr>
        <p:txBody>
          <a:bodyPr>
            <a:normAutofit/>
          </a:bodyPr>
          <a:lstStyle/>
          <a:p>
            <a:pPr marL="0" indent="0" algn="just">
              <a:buNone/>
            </a:pPr>
            <a:r>
              <a:rPr lang="en-US" sz="2800" b="1" dirty="0">
                <a:solidFill>
                  <a:prstClr val="black"/>
                </a:solidFill>
                <a:latin typeface="Bookman Old Style" panose="02050604050505020204" pitchFamily="18" charset="0"/>
                <a:ea typeface="+mj-ea"/>
                <a:cs typeface="Courier New" panose="02070309020205020404" pitchFamily="49" charset="0"/>
              </a:rPr>
              <a:t>5. “Each </a:t>
            </a:r>
            <a:r>
              <a:rPr lang="en-US" sz="2800" b="1" dirty="0" smtClean="0">
                <a:solidFill>
                  <a:prstClr val="black"/>
                </a:solidFill>
                <a:latin typeface="Bookman Old Style" panose="02050604050505020204" pitchFamily="18" charset="0"/>
                <a:ea typeface="+mj-ea"/>
                <a:cs typeface="Courier New" panose="02070309020205020404" pitchFamily="49" charset="0"/>
              </a:rPr>
              <a:t>group </a:t>
            </a:r>
            <a:r>
              <a:rPr lang="en-US" sz="2800" b="1" dirty="0">
                <a:solidFill>
                  <a:prstClr val="black"/>
                </a:solidFill>
                <a:latin typeface="Bookman Old Style" panose="02050604050505020204" pitchFamily="18" charset="0"/>
                <a:ea typeface="+mj-ea"/>
                <a:cs typeface="Courier New" panose="02070309020205020404" pitchFamily="49" charset="0"/>
              </a:rPr>
              <a:t>has but one primary purpose--to carry the message to the addict who still suffers</a:t>
            </a:r>
            <a:r>
              <a:rPr lang="en-US" sz="2800" b="1" dirty="0" smtClean="0">
                <a:solidFill>
                  <a:prstClr val="black"/>
                </a:solidFill>
                <a:latin typeface="Bookman Old Style" panose="02050604050505020204" pitchFamily="18" charset="0"/>
                <a:ea typeface="+mj-ea"/>
                <a:cs typeface="Courier New" panose="02070309020205020404" pitchFamily="49" charset="0"/>
              </a:rPr>
              <a:t>.”</a:t>
            </a:r>
          </a:p>
          <a:p>
            <a:pPr marL="0" indent="0" algn="just">
              <a:buNone/>
            </a:pPr>
            <a:endParaRPr lang="en-US" sz="2800" b="1" dirty="0" smtClean="0">
              <a:solidFill>
                <a:prstClr val="black"/>
              </a:solidFill>
              <a:latin typeface="Courier New" panose="02070309020205020404" pitchFamily="49" charset="0"/>
              <a:ea typeface="+mj-ea"/>
              <a:cs typeface="Courier New" panose="02070309020205020404" pitchFamily="49" charset="0"/>
            </a:endParaRPr>
          </a:p>
          <a:p>
            <a:pPr marL="0" indent="0" algn="just">
              <a:buNone/>
            </a:pPr>
            <a:endParaRPr lang="en-US" sz="2800" b="1" dirty="0">
              <a:solidFill>
                <a:prstClr val="black"/>
              </a:solidFill>
              <a:latin typeface="Courier New" panose="02070309020205020404" pitchFamily="49" charset="0"/>
              <a:ea typeface="+mj-ea"/>
              <a:cs typeface="Courier New" panose="02070309020205020404" pitchFamily="49" charset="0"/>
            </a:endParaRPr>
          </a:p>
          <a:p>
            <a:pPr marL="0" indent="0" algn="just">
              <a:buNone/>
            </a:pPr>
            <a:endParaRPr lang="en-US" sz="2800" b="1" dirty="0" smtClean="0">
              <a:solidFill>
                <a:prstClr val="black"/>
              </a:solidFill>
              <a:latin typeface="Courier New" panose="02070309020205020404" pitchFamily="49" charset="0"/>
              <a:ea typeface="+mj-ea"/>
              <a:cs typeface="Courier New" panose="02070309020205020404" pitchFamily="49" charset="0"/>
            </a:endParaRPr>
          </a:p>
          <a:p>
            <a:pPr marL="0" indent="0" algn="just">
              <a:buNone/>
            </a:pPr>
            <a:endParaRPr lang="en-US" sz="2800" b="1" dirty="0">
              <a:solidFill>
                <a:prstClr val="black"/>
              </a:solidFill>
              <a:latin typeface="Courier New" panose="02070309020205020404" pitchFamily="49" charset="0"/>
              <a:ea typeface="+mj-ea"/>
              <a:cs typeface="Courier New" panose="02070309020205020404" pitchFamily="49" charset="0"/>
            </a:endParaRPr>
          </a:p>
          <a:p>
            <a:pPr marL="0" indent="0" algn="just">
              <a:buNone/>
            </a:pPr>
            <a:endParaRPr lang="en-US" sz="2800" b="1" dirty="0">
              <a:solidFill>
                <a:prstClr val="black"/>
              </a:solidFill>
              <a:latin typeface="Courier New" panose="02070309020205020404" pitchFamily="49" charset="0"/>
              <a:ea typeface="+mj-ea"/>
              <a:cs typeface="Courier New" panose="02070309020205020404" pitchFamily="49" charset="0"/>
            </a:endParaRPr>
          </a:p>
          <a:p>
            <a:pPr algn="just"/>
            <a:endParaRPr lang="en-US" dirty="0" smtClean="0">
              <a:solidFill>
                <a:prstClr val="black"/>
              </a:solidFill>
              <a:latin typeface="Bell MT" panose="02020503060305020303" pitchFamily="18" charset="0"/>
              <a:ea typeface="+mj-ea"/>
              <a:cs typeface="Courier New" panose="02070309020205020404" pitchFamily="49"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7345" y="2133600"/>
            <a:ext cx="5472358" cy="4038600"/>
          </a:xfrm>
          <a:prstGeom prst="rect">
            <a:avLst/>
          </a:prstGeom>
        </p:spPr>
      </p:pic>
    </p:spTree>
    <p:extLst>
      <p:ext uri="{BB962C8B-B14F-4D97-AF65-F5344CB8AC3E}">
        <p14:creationId xmlns:p14="http://schemas.microsoft.com/office/powerpoint/2010/main" val="36602794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762000"/>
            <a:ext cx="8229600" cy="5715000"/>
          </a:xfrm>
        </p:spPr>
        <p:txBody>
          <a:bodyPr>
            <a:normAutofit/>
          </a:bodyPr>
          <a:lstStyle/>
          <a:p>
            <a:pPr marL="0" indent="0" algn="ctr">
              <a:buNone/>
            </a:pPr>
            <a:r>
              <a:rPr lang="en-US" dirty="0">
                <a:solidFill>
                  <a:prstClr val="black"/>
                </a:solidFill>
                <a:latin typeface="Bell MT" panose="02020503060305020303" pitchFamily="18" charset="0"/>
                <a:cs typeface="Courier New" panose="02070309020205020404" pitchFamily="49" charset="0"/>
              </a:rPr>
              <a:t>“What would happen if our groups had another primary purpose? We feel our message would be diluted and then lost.” </a:t>
            </a:r>
            <a:br>
              <a:rPr lang="en-US" dirty="0">
                <a:solidFill>
                  <a:prstClr val="black"/>
                </a:solidFill>
                <a:latin typeface="Bell MT" panose="02020503060305020303" pitchFamily="18" charset="0"/>
                <a:cs typeface="Courier New" panose="02070309020205020404" pitchFamily="49" charset="0"/>
              </a:rPr>
            </a:br>
            <a:r>
              <a:rPr lang="en-US" dirty="0">
                <a:solidFill>
                  <a:prstClr val="black"/>
                </a:solidFill>
                <a:latin typeface="Bell MT" panose="02020503060305020303" pitchFamily="18" charset="0"/>
                <a:cs typeface="Courier New" panose="02070309020205020404" pitchFamily="49" charset="0"/>
              </a:rPr>
              <a:t/>
            </a:r>
            <a:br>
              <a:rPr lang="en-US" dirty="0">
                <a:solidFill>
                  <a:prstClr val="black"/>
                </a:solidFill>
                <a:latin typeface="Bell MT" panose="02020503060305020303" pitchFamily="18" charset="0"/>
                <a:cs typeface="Courier New" panose="02070309020205020404" pitchFamily="49" charset="0"/>
              </a:rPr>
            </a:br>
            <a:endParaRPr lang="en-US" dirty="0" smtClean="0">
              <a:solidFill>
                <a:prstClr val="black"/>
              </a:solidFill>
              <a:latin typeface="Bell MT" panose="02020503060305020303" pitchFamily="18" charset="0"/>
              <a:cs typeface="Courier New" panose="02070309020205020404" pitchFamily="49" charset="0"/>
            </a:endParaRPr>
          </a:p>
          <a:p>
            <a:pPr marL="0" lvl="0" indent="0" algn="ctr">
              <a:buNone/>
            </a:pPr>
            <a:r>
              <a:rPr lang="en-US" dirty="0" smtClean="0">
                <a:solidFill>
                  <a:prstClr val="black"/>
                </a:solidFill>
                <a:latin typeface="Bell MT" panose="02020503060305020303" pitchFamily="18" charset="0"/>
                <a:cs typeface="Courier New" panose="02070309020205020404" pitchFamily="49" charset="0"/>
              </a:rPr>
              <a:t>“</a:t>
            </a:r>
            <a:r>
              <a:rPr lang="en-US" dirty="0">
                <a:solidFill>
                  <a:prstClr val="black"/>
                </a:solidFill>
                <a:latin typeface="Bell MT" panose="02020503060305020303" pitchFamily="18" charset="0"/>
                <a:cs typeface="Courier New" panose="02070309020205020404" pitchFamily="49" charset="0"/>
              </a:rPr>
              <a:t>If our group purpose were anything other than to carry the message, many would die and few would find recovery</a:t>
            </a:r>
            <a:r>
              <a:rPr lang="en-US" dirty="0" smtClean="0">
                <a:solidFill>
                  <a:prstClr val="black"/>
                </a:solidFill>
                <a:latin typeface="Bell MT" panose="02020503060305020303" pitchFamily="18" charset="0"/>
                <a:cs typeface="Courier New" panose="02070309020205020404" pitchFamily="49" charset="0"/>
              </a:rPr>
              <a:t>.” </a:t>
            </a:r>
          </a:p>
          <a:p>
            <a:pPr lvl="0" algn="just"/>
            <a:endParaRPr lang="en-US" dirty="0">
              <a:solidFill>
                <a:prstClr val="black"/>
              </a:solidFill>
              <a:latin typeface="Bell MT" panose="02020503060305020303" pitchFamily="18" charset="0"/>
              <a:cs typeface="Courier New" panose="02070309020205020404" pitchFamily="49" charset="0"/>
            </a:endParaRPr>
          </a:p>
          <a:p>
            <a:pPr marL="0" lvl="0" indent="0" algn="ctr">
              <a:buNone/>
            </a:pPr>
            <a:r>
              <a:rPr lang="en-US" sz="2800" dirty="0" smtClean="0">
                <a:solidFill>
                  <a:prstClr val="black"/>
                </a:solidFill>
                <a:latin typeface="Bell MT" panose="02020503060305020303" pitchFamily="18" charset="0"/>
              </a:rPr>
              <a:t>(Both from NAWS</a:t>
            </a:r>
            <a:r>
              <a:rPr lang="en-US" sz="2800" dirty="0">
                <a:solidFill>
                  <a:prstClr val="black"/>
                </a:solidFill>
                <a:latin typeface="Bell MT" panose="02020503060305020303" pitchFamily="18" charset="0"/>
              </a:rPr>
              <a:t>, Inc., 2010, pg. </a:t>
            </a:r>
            <a:r>
              <a:rPr lang="en-US" sz="2800" dirty="0" smtClean="0">
                <a:solidFill>
                  <a:prstClr val="black"/>
                </a:solidFill>
                <a:latin typeface="Bell MT" panose="02020503060305020303" pitchFamily="18" charset="0"/>
              </a:rPr>
              <a:t>68)</a:t>
            </a:r>
            <a:endParaRPr lang="en-US" sz="2800" dirty="0">
              <a:solidFill>
                <a:prstClr val="black"/>
              </a:solidFill>
              <a:latin typeface="Bell MT" panose="02020503060305020303" pitchFamily="18" charset="0"/>
            </a:endParaRPr>
          </a:p>
        </p:txBody>
      </p:sp>
    </p:spTree>
    <p:extLst>
      <p:ext uri="{BB962C8B-B14F-4D97-AF65-F5344CB8AC3E}">
        <p14:creationId xmlns:p14="http://schemas.microsoft.com/office/powerpoint/2010/main" val="20521481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a:xfrm>
            <a:off x="457200" y="3733800"/>
            <a:ext cx="8229600" cy="2895600"/>
          </a:xfrm>
        </p:spPr>
        <p:txBody>
          <a:bodyPr>
            <a:normAutofit/>
          </a:bodyPr>
          <a:lstStyle/>
          <a:p>
            <a:pPr marL="0" indent="0" algn="just">
              <a:buNone/>
            </a:pPr>
            <a:r>
              <a:rPr lang="en-US" sz="2800" b="1" dirty="0">
                <a:solidFill>
                  <a:prstClr val="black"/>
                </a:solidFill>
                <a:latin typeface="Bookman Old Style" panose="02050604050505020204" pitchFamily="18" charset="0"/>
                <a:ea typeface="+mj-ea"/>
                <a:cs typeface="Courier New" panose="02070309020205020404" pitchFamily="49" charset="0"/>
              </a:rPr>
              <a:t>6. An NA Group ought never endorse, finance or lend the NA name to any related facility or outside enterprise, lest problems of money, property or prestige divert us from our primary purpose</a:t>
            </a:r>
            <a:r>
              <a:rPr lang="en-US" sz="2800" b="1" dirty="0" smtClean="0">
                <a:solidFill>
                  <a:prstClr val="black"/>
                </a:solidFill>
                <a:latin typeface="Bookman Old Style" panose="02050604050505020204" pitchFamily="18" charset="0"/>
                <a:ea typeface="+mj-ea"/>
                <a:cs typeface="Courier New" panose="02070309020205020404" pitchFamily="49" charset="0"/>
              </a:rPr>
              <a:t>.</a:t>
            </a:r>
          </a:p>
          <a:p>
            <a:pPr marL="0" indent="0" algn="just">
              <a:buNone/>
            </a:pPr>
            <a:endParaRPr lang="en-US" sz="2800" dirty="0" smtClean="0">
              <a:solidFill>
                <a:prstClr val="black"/>
              </a:solidFill>
              <a:latin typeface="Bell MT" panose="02020503060305020303" pitchFamily="18" charset="0"/>
              <a:ea typeface="+mj-ea"/>
              <a:cs typeface="Courier New" panose="02070309020205020404" pitchFamily="49"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304800"/>
            <a:ext cx="7640050" cy="3048000"/>
          </a:xfrm>
          <a:prstGeom prst="rect">
            <a:avLst/>
          </a:prstGeom>
        </p:spPr>
      </p:pic>
    </p:spTree>
    <p:extLst>
      <p:ext uri="{BB962C8B-B14F-4D97-AF65-F5344CB8AC3E}">
        <p14:creationId xmlns:p14="http://schemas.microsoft.com/office/powerpoint/2010/main" val="39008670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962400"/>
            <a:ext cx="8229600" cy="2590800"/>
          </a:xfrm>
        </p:spPr>
        <p:txBody>
          <a:bodyPr/>
          <a:lstStyle/>
          <a:p>
            <a:pPr marL="0" lvl="0" indent="0" algn="just">
              <a:buNone/>
            </a:pPr>
            <a:r>
              <a:rPr lang="en-US" sz="2800" dirty="0">
                <a:solidFill>
                  <a:prstClr val="black"/>
                </a:solidFill>
                <a:latin typeface="Bell MT" panose="02020503060305020303" pitchFamily="18" charset="0"/>
                <a:cs typeface="Courier New" panose="02070309020205020404" pitchFamily="49" charset="0"/>
              </a:rPr>
              <a:t>“To endorse is to sanction, approve, or recommend. Endorsements can be either direct, or implied. We see direct endorsements every day in television commercials. An implied endorsement is one that is not specifically stated.” </a:t>
            </a:r>
            <a:r>
              <a:rPr lang="en-US" sz="2800" dirty="0">
                <a:solidFill>
                  <a:prstClr val="black"/>
                </a:solidFill>
                <a:latin typeface="Bell MT" panose="02020503060305020303" pitchFamily="18" charset="0"/>
              </a:rPr>
              <a:t>(NAWS, Inc., 2010, pg. </a:t>
            </a:r>
            <a:r>
              <a:rPr lang="en-US" sz="2800" dirty="0" smtClean="0">
                <a:solidFill>
                  <a:prstClr val="black"/>
                </a:solidFill>
                <a:latin typeface="Bell MT" panose="02020503060305020303" pitchFamily="18" charset="0"/>
              </a:rPr>
              <a:t>69)</a:t>
            </a:r>
            <a:endParaRPr lang="en-US" sz="2800" dirty="0">
              <a:solidFill>
                <a:prstClr val="black"/>
              </a:solidFill>
              <a:latin typeface="Bell MT" panose="02020503060305020303"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218209"/>
            <a:ext cx="5238750" cy="3429000"/>
          </a:xfrm>
          <a:prstGeom prst="rect">
            <a:avLst/>
          </a:prstGeom>
        </p:spPr>
      </p:pic>
    </p:spTree>
    <p:extLst>
      <p:ext uri="{BB962C8B-B14F-4D97-AF65-F5344CB8AC3E}">
        <p14:creationId xmlns:p14="http://schemas.microsoft.com/office/powerpoint/2010/main" val="31711870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962400"/>
            <a:ext cx="8229600" cy="2590800"/>
          </a:xfrm>
        </p:spPr>
        <p:txBody>
          <a:bodyPr>
            <a:normAutofit/>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563" y="768927"/>
            <a:ext cx="8395773" cy="4724400"/>
          </a:xfrm>
          <a:prstGeom prst="rect">
            <a:avLst/>
          </a:prstGeom>
        </p:spPr>
      </p:pic>
    </p:spTree>
    <p:extLst>
      <p:ext uri="{BB962C8B-B14F-4D97-AF65-F5344CB8AC3E}">
        <p14:creationId xmlns:p14="http://schemas.microsoft.com/office/powerpoint/2010/main" val="14333298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81000" y="3657600"/>
            <a:ext cx="8229600" cy="2895600"/>
          </a:xfrm>
        </p:spPr>
        <p:txBody>
          <a:bodyPr>
            <a:normAutofit/>
          </a:bodyPr>
          <a:lstStyle/>
          <a:p>
            <a:pPr algn="just"/>
            <a:endParaRPr lang="en-US" sz="2800" dirty="0" smtClean="0">
              <a:latin typeface="Bell MT" panose="02020503060305020303" pitchFamily="18" charset="0"/>
            </a:endParaRPr>
          </a:p>
          <a:p>
            <a:pPr marL="0" lvl="0" indent="0" algn="just">
              <a:buNone/>
            </a:pPr>
            <a:r>
              <a:rPr lang="en-US" sz="2800" dirty="0" smtClean="0">
                <a:latin typeface="Bell MT" panose="02020503060305020303" pitchFamily="18" charset="0"/>
              </a:rPr>
              <a:t>“Narcotics Anonymous is a distinct and separate fellowship in its own right. Our problem is addiction. The other twelve step fellowships specialize in other problems, and our relationship with them is one of cooperation, not affiliation.” </a:t>
            </a:r>
            <a:r>
              <a:rPr lang="en-US" sz="2800" dirty="0">
                <a:solidFill>
                  <a:prstClr val="black"/>
                </a:solidFill>
                <a:latin typeface="Bell MT" panose="02020503060305020303" pitchFamily="18" charset="0"/>
              </a:rPr>
              <a:t>(NAWS, Inc., 2010, pg. </a:t>
            </a:r>
            <a:r>
              <a:rPr lang="en-US" sz="2800" dirty="0" smtClean="0">
                <a:solidFill>
                  <a:prstClr val="black"/>
                </a:solidFill>
                <a:latin typeface="Bell MT" panose="02020503060305020303" pitchFamily="18" charset="0"/>
              </a:rPr>
              <a:t>70)</a:t>
            </a:r>
            <a:endParaRPr lang="en-US" sz="2800" dirty="0">
              <a:solidFill>
                <a:prstClr val="black"/>
              </a:solidFill>
              <a:latin typeface="Bell MT" panose="02020503060305020303"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304800"/>
            <a:ext cx="5424489" cy="3688653"/>
          </a:xfrm>
          <a:prstGeom prst="rect">
            <a:avLst/>
          </a:prstGeom>
        </p:spPr>
      </p:pic>
    </p:spTree>
    <p:extLst>
      <p:ext uri="{BB962C8B-B14F-4D97-AF65-F5344CB8AC3E}">
        <p14:creationId xmlns:p14="http://schemas.microsoft.com/office/powerpoint/2010/main" val="29890930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352800"/>
            <a:ext cx="8229600" cy="3352800"/>
          </a:xfrm>
        </p:spPr>
        <p:txBody>
          <a:bodyPr>
            <a:normAutofit lnSpcReduction="10000"/>
          </a:bodyPr>
          <a:lstStyle/>
          <a:p>
            <a:pPr marL="0" lvl="0" indent="0" algn="just">
              <a:buNone/>
            </a:pPr>
            <a:r>
              <a:rPr lang="en-US" sz="2800" dirty="0">
                <a:solidFill>
                  <a:prstClr val="black"/>
                </a:solidFill>
                <a:latin typeface="Bell MT" panose="02020503060305020303" pitchFamily="18" charset="0"/>
              </a:rPr>
              <a:t>“The Sixth Tradition goes on to warn us what may happen: "lest problems of money, property or prestige divert us from our primary purpose. These problems often become obsessions and shut us off from our spiritual aim. For the individual, this type of abuse can be devastating; for the group it can be disastrous</a:t>
            </a:r>
            <a:r>
              <a:rPr lang="en-US" sz="2800" dirty="0" smtClean="0">
                <a:solidFill>
                  <a:prstClr val="black"/>
                </a:solidFill>
                <a:latin typeface="Bell MT" panose="02020503060305020303" pitchFamily="18" charset="0"/>
              </a:rPr>
              <a:t>.”</a:t>
            </a:r>
          </a:p>
          <a:p>
            <a:pPr marL="0" lvl="0" indent="0" algn="ctr">
              <a:buNone/>
            </a:pPr>
            <a:endParaRPr lang="en-US" sz="2800" dirty="0">
              <a:solidFill>
                <a:prstClr val="black"/>
              </a:solidFill>
              <a:latin typeface="Bell MT" panose="02020503060305020303" pitchFamily="18" charset="0"/>
            </a:endParaRPr>
          </a:p>
          <a:p>
            <a:pPr marL="0" lvl="0" indent="0" algn="ctr">
              <a:buNone/>
            </a:pPr>
            <a:r>
              <a:rPr lang="en-US" sz="2800" dirty="0" smtClean="0">
                <a:solidFill>
                  <a:prstClr val="black"/>
                </a:solidFill>
                <a:latin typeface="Bell MT" panose="02020503060305020303" pitchFamily="18" charset="0"/>
              </a:rPr>
              <a:t>(</a:t>
            </a:r>
            <a:r>
              <a:rPr lang="en-US" sz="2800" dirty="0">
                <a:solidFill>
                  <a:prstClr val="black"/>
                </a:solidFill>
                <a:latin typeface="Bell MT" panose="02020503060305020303" pitchFamily="18" charset="0"/>
              </a:rPr>
              <a:t>NAWS, Inc., 2010, pg. </a:t>
            </a:r>
            <a:r>
              <a:rPr lang="en-US" sz="2800" dirty="0" smtClean="0">
                <a:solidFill>
                  <a:prstClr val="black"/>
                </a:solidFill>
                <a:latin typeface="Bell MT" panose="02020503060305020303" pitchFamily="18" charset="0"/>
              </a:rPr>
              <a:t>70)</a:t>
            </a:r>
            <a:endParaRPr lang="en-US" sz="2800" dirty="0">
              <a:solidFill>
                <a:prstClr val="black"/>
              </a:solidFill>
              <a:latin typeface="Bell MT" panose="02020503060305020303"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228598"/>
            <a:ext cx="4267200" cy="2850107"/>
          </a:xfrm>
          <a:prstGeom prst="rect">
            <a:avLst/>
          </a:prstGeom>
        </p:spPr>
      </p:pic>
    </p:spTree>
    <p:extLst>
      <p:ext uri="{BB962C8B-B14F-4D97-AF65-F5344CB8AC3E}">
        <p14:creationId xmlns:p14="http://schemas.microsoft.com/office/powerpoint/2010/main" val="12146276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28600"/>
            <a:ext cx="8229600" cy="6400800"/>
          </a:xfrm>
        </p:spPr>
        <p:txBody>
          <a:bodyPr>
            <a:normAutofit/>
          </a:bodyPr>
          <a:lstStyle/>
          <a:p>
            <a:pPr marL="0" indent="0" algn="just">
              <a:buNone/>
            </a:pPr>
            <a:endParaRPr lang="en-US" sz="2800" b="1" dirty="0" smtClean="0">
              <a:latin typeface="Bookman Old Style" panose="02050604050505020204" pitchFamily="18" charset="0"/>
              <a:cs typeface="Courier New" panose="02070309020205020404" pitchFamily="49" charset="0"/>
            </a:endParaRPr>
          </a:p>
          <a:p>
            <a:pPr marL="0" indent="0" algn="just">
              <a:buNone/>
            </a:pPr>
            <a:r>
              <a:rPr lang="en-US" sz="2800" b="1" dirty="0" smtClean="0">
                <a:latin typeface="Bookman Old Style" panose="02050604050505020204" pitchFamily="18" charset="0"/>
                <a:cs typeface="Courier New" panose="02070309020205020404" pitchFamily="49" charset="0"/>
              </a:rPr>
              <a:t>10. “NA </a:t>
            </a:r>
            <a:r>
              <a:rPr lang="en-US" sz="2800" b="1" dirty="0">
                <a:latin typeface="Bookman Old Style" panose="02050604050505020204" pitchFamily="18" charset="0"/>
                <a:cs typeface="Courier New" panose="02070309020205020404" pitchFamily="49" charset="0"/>
              </a:rPr>
              <a:t>has no opinion on outside issues; hence, the NA name ought never be drawn into public </a:t>
            </a:r>
            <a:r>
              <a:rPr lang="en-US" sz="2800" b="1" dirty="0" smtClean="0">
                <a:latin typeface="Bookman Old Style" panose="02050604050505020204" pitchFamily="18" charset="0"/>
                <a:cs typeface="Courier New" panose="02070309020205020404" pitchFamily="49" charset="0"/>
              </a:rPr>
              <a:t>controversy.”</a:t>
            </a:r>
          </a:p>
          <a:p>
            <a:pPr marL="0" indent="0" algn="just">
              <a:buNone/>
            </a:pPr>
            <a:endParaRPr lang="en-US" sz="2800" b="1" dirty="0">
              <a:latin typeface="Bookman Old Style" panose="02050604050505020204" pitchFamily="18" charset="0"/>
              <a:cs typeface="Courier New" panose="02070309020205020404" pitchFamily="49" charset="0"/>
            </a:endParaRPr>
          </a:p>
          <a:p>
            <a:pPr algn="just"/>
            <a:endParaRPr lang="en-US" sz="2200" dirty="0">
              <a:solidFill>
                <a:prstClr val="black"/>
              </a:solidFill>
              <a:latin typeface="Bell MT" panose="02020503060305020303" pitchFamily="18" charset="0"/>
            </a:endParaRPr>
          </a:p>
          <a:p>
            <a:pPr algn="just"/>
            <a:endParaRPr lang="en-US" sz="2800" dirty="0">
              <a:latin typeface="Bell MT" panose="02020503060305020303" pitchFamily="18" charset="0"/>
              <a:cs typeface="Courier New" panose="02070309020205020404" pitchFamily="49"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2133601"/>
            <a:ext cx="5410200" cy="3994874"/>
          </a:xfrm>
          <a:prstGeom prst="rect">
            <a:avLst/>
          </a:prstGeom>
        </p:spPr>
      </p:pic>
    </p:spTree>
    <p:extLst>
      <p:ext uri="{BB962C8B-B14F-4D97-AF65-F5344CB8AC3E}">
        <p14:creationId xmlns:p14="http://schemas.microsoft.com/office/powerpoint/2010/main" val="38282661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990600"/>
            <a:ext cx="8229600" cy="5135563"/>
          </a:xfrm>
        </p:spPr>
        <p:txBody>
          <a:bodyPr>
            <a:normAutofit/>
          </a:bodyPr>
          <a:lstStyle/>
          <a:p>
            <a:pPr marL="0" lvl="0" indent="0" algn="just">
              <a:buNone/>
            </a:pPr>
            <a:r>
              <a:rPr lang="en-US" sz="2800" dirty="0" smtClean="0">
                <a:latin typeface="Bell MT" panose="02020503060305020303" pitchFamily="18" charset="0"/>
              </a:rPr>
              <a:t>“We don’t take sides. We don’t have any recommendations. NA, as a fellowship does not participate in politics; to do so would invite controversy. It would jeopardize our fellowship. Those who would agree with our opinions  might commend us for taking a stand , but some would always disagree. With a price this high, is it any wonder we choose not to take sides in society’s problems?”</a:t>
            </a:r>
            <a:r>
              <a:rPr lang="en-US" sz="2400" dirty="0">
                <a:solidFill>
                  <a:prstClr val="black"/>
                </a:solidFill>
                <a:latin typeface="Bell MT" panose="02020503060305020303" pitchFamily="18" charset="0"/>
                <a:cs typeface="Courier New" panose="02070309020205020404" pitchFamily="49" charset="0"/>
              </a:rPr>
              <a:t> </a:t>
            </a:r>
            <a:endParaRPr lang="en-US" sz="2400" dirty="0" smtClean="0">
              <a:solidFill>
                <a:prstClr val="black"/>
              </a:solidFill>
              <a:latin typeface="Bell MT" panose="02020503060305020303" pitchFamily="18" charset="0"/>
              <a:cs typeface="Courier New" panose="02070309020205020404" pitchFamily="49" charset="0"/>
            </a:endParaRPr>
          </a:p>
          <a:p>
            <a:pPr marL="0" lvl="0" indent="0" algn="just">
              <a:buNone/>
            </a:pPr>
            <a:endParaRPr lang="en-US" sz="2800" dirty="0">
              <a:solidFill>
                <a:prstClr val="black"/>
              </a:solidFill>
              <a:latin typeface="Bell MT" panose="02020503060305020303" pitchFamily="18" charset="0"/>
              <a:cs typeface="Courier New" panose="02070309020205020404" pitchFamily="49" charset="0"/>
            </a:endParaRPr>
          </a:p>
          <a:p>
            <a:pPr marL="0" lvl="0" indent="0" algn="ctr">
              <a:buNone/>
            </a:pPr>
            <a:r>
              <a:rPr lang="en-US" sz="2800" dirty="0">
                <a:solidFill>
                  <a:prstClr val="black"/>
                </a:solidFill>
                <a:latin typeface="Bell MT" panose="02020503060305020303" pitchFamily="18" charset="0"/>
              </a:rPr>
              <a:t>(NAWS, Inc., 2010, pg. </a:t>
            </a:r>
            <a:r>
              <a:rPr lang="en-US" sz="2800" dirty="0" smtClean="0">
                <a:solidFill>
                  <a:prstClr val="black"/>
                </a:solidFill>
                <a:latin typeface="Bell MT" panose="02020503060305020303" pitchFamily="18" charset="0"/>
              </a:rPr>
              <a:t>74)</a:t>
            </a:r>
            <a:endParaRPr lang="en-US" sz="2800" dirty="0">
              <a:solidFill>
                <a:prstClr val="black"/>
              </a:solidFill>
              <a:latin typeface="Bell MT" panose="02020503060305020303" pitchFamily="18" charset="0"/>
            </a:endParaRPr>
          </a:p>
          <a:p>
            <a:pPr marL="0" indent="0" algn="just">
              <a:buNone/>
            </a:pPr>
            <a:endParaRPr lang="en-US" dirty="0">
              <a:latin typeface="Bell MT" panose="02020503060305020303" pitchFamily="18" charset="0"/>
            </a:endParaRPr>
          </a:p>
        </p:txBody>
      </p:sp>
    </p:spTree>
    <p:extLst>
      <p:ext uri="{BB962C8B-B14F-4D97-AF65-F5344CB8AC3E}">
        <p14:creationId xmlns:p14="http://schemas.microsoft.com/office/powerpoint/2010/main" val="33922636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581400"/>
            <a:ext cx="8229600" cy="3048000"/>
          </a:xfrm>
        </p:spPr>
        <p:txBody>
          <a:bodyPr>
            <a:normAutofit fontScale="92500" lnSpcReduction="20000"/>
          </a:bodyPr>
          <a:lstStyle/>
          <a:p>
            <a:pPr marL="0" lvl="0" indent="0" algn="just">
              <a:buNone/>
            </a:pPr>
            <a:r>
              <a:rPr lang="en-US" sz="3000" dirty="0">
                <a:solidFill>
                  <a:prstClr val="black"/>
                </a:solidFill>
                <a:latin typeface="Bell MT" panose="02020503060305020303" pitchFamily="18" charset="0"/>
                <a:cs typeface="Courier New" panose="02070309020205020404" pitchFamily="49" charset="0"/>
              </a:rPr>
              <a:t>“Be thoughtful about the comments that you make on a NA </a:t>
            </a:r>
            <a:r>
              <a:rPr lang="en-US" sz="3000" dirty="0" smtClean="0">
                <a:solidFill>
                  <a:prstClr val="black"/>
                </a:solidFill>
                <a:latin typeface="Bell MT" panose="02020503060305020303" pitchFamily="18" charset="0"/>
                <a:cs typeface="Courier New" panose="02070309020205020404" pitchFamily="49" charset="0"/>
              </a:rPr>
              <a:t>member’s non-NA-related </a:t>
            </a:r>
            <a:r>
              <a:rPr lang="en-US" sz="3000" dirty="0">
                <a:solidFill>
                  <a:prstClr val="black"/>
                </a:solidFill>
                <a:latin typeface="Bell MT" panose="02020503060305020303" pitchFamily="18" charset="0"/>
                <a:cs typeface="Courier New" panose="02070309020205020404" pitchFamily="49" charset="0"/>
              </a:rPr>
              <a:t>posts. Perhaps they structured a post to have no identifiable reference to NA and posted it widely to their friends, family, and co-workers. You should not then post an NA-related or addiction related comment under that post.” </a:t>
            </a:r>
            <a:endParaRPr lang="en-US" sz="3000" dirty="0" smtClean="0">
              <a:solidFill>
                <a:prstClr val="black"/>
              </a:solidFill>
              <a:latin typeface="Bell MT" panose="02020503060305020303" pitchFamily="18" charset="0"/>
              <a:cs typeface="Courier New" panose="02070309020205020404" pitchFamily="49" charset="0"/>
            </a:endParaRPr>
          </a:p>
          <a:p>
            <a:pPr marL="0" lvl="0" indent="0" algn="just">
              <a:buNone/>
            </a:pPr>
            <a:endParaRPr lang="en-US" sz="2800" dirty="0">
              <a:solidFill>
                <a:prstClr val="black"/>
              </a:solidFill>
              <a:latin typeface="Bell MT" panose="02020503060305020303" pitchFamily="18" charset="0"/>
              <a:cs typeface="Courier New" panose="02070309020205020404" pitchFamily="49" charset="0"/>
            </a:endParaRPr>
          </a:p>
          <a:p>
            <a:pPr marL="0" lvl="0" indent="0" algn="ctr">
              <a:buNone/>
            </a:pPr>
            <a:r>
              <a:rPr lang="en-US" sz="2600" dirty="0" smtClean="0">
                <a:solidFill>
                  <a:prstClr val="black"/>
                </a:solidFill>
                <a:latin typeface="Bell MT" panose="02020503060305020303" pitchFamily="18" charset="0"/>
              </a:rPr>
              <a:t>(</a:t>
            </a:r>
            <a:r>
              <a:rPr lang="en-US" sz="2600" dirty="0">
                <a:solidFill>
                  <a:prstClr val="black"/>
                </a:solidFill>
                <a:latin typeface="Bell MT" panose="02020503060305020303" pitchFamily="18" charset="0"/>
              </a:rPr>
              <a:t>Narcotics Anonymous World Services, 2011, pg. 1)</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0" y="228600"/>
            <a:ext cx="4572000" cy="3004984"/>
          </a:xfrm>
          <a:prstGeom prst="rect">
            <a:avLst/>
          </a:prstGeom>
        </p:spPr>
      </p:pic>
    </p:spTree>
    <p:extLst>
      <p:ext uri="{BB962C8B-B14F-4D97-AF65-F5344CB8AC3E}">
        <p14:creationId xmlns:p14="http://schemas.microsoft.com/office/powerpoint/2010/main" val="19048774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810000"/>
            <a:ext cx="8229600" cy="2316163"/>
          </a:xfrm>
        </p:spPr>
        <p:txBody>
          <a:bodyPr/>
          <a:lstStyle/>
          <a:p>
            <a:pPr marL="0" lvl="0" indent="0" algn="just">
              <a:buNone/>
            </a:pPr>
            <a:r>
              <a:rPr lang="en-US" sz="2800" dirty="0">
                <a:solidFill>
                  <a:prstClr val="black"/>
                </a:solidFill>
                <a:latin typeface="Bell MT" panose="02020503060305020303" pitchFamily="18" charset="0"/>
              </a:rPr>
              <a:t>Be mindful that your behavior is a reflection of Narcotics Anonymous. Be respectful of others. Anyone that </a:t>
            </a:r>
            <a:r>
              <a:rPr lang="en-US" sz="2800" dirty="0" smtClean="0">
                <a:solidFill>
                  <a:prstClr val="black"/>
                </a:solidFill>
                <a:latin typeface="Bell MT" panose="02020503060305020303" pitchFamily="18" charset="0"/>
              </a:rPr>
              <a:t>your comments are shared with may </a:t>
            </a:r>
            <a:r>
              <a:rPr lang="en-US" sz="2800" dirty="0">
                <a:solidFill>
                  <a:prstClr val="black"/>
                </a:solidFill>
                <a:latin typeface="Bell MT" panose="02020503060305020303" pitchFamily="18" charset="0"/>
              </a:rPr>
              <a:t>be a current or </a:t>
            </a:r>
            <a:r>
              <a:rPr lang="en-US" sz="2800" i="1" dirty="0">
                <a:solidFill>
                  <a:prstClr val="black"/>
                </a:solidFill>
                <a:latin typeface="Bell MT" panose="02020503060305020303" pitchFamily="18" charset="0"/>
              </a:rPr>
              <a:t>future</a:t>
            </a:r>
            <a:r>
              <a:rPr lang="en-US" sz="2800" dirty="0">
                <a:solidFill>
                  <a:prstClr val="black"/>
                </a:solidFill>
                <a:latin typeface="Bell MT" panose="02020503060305020303" pitchFamily="18" charset="0"/>
              </a:rPr>
              <a:t> member of Narcotics Anonymous</a:t>
            </a:r>
            <a:r>
              <a:rPr lang="en-US" sz="2800" dirty="0" smtClean="0">
                <a:solidFill>
                  <a:prstClr val="black"/>
                </a:solidFill>
                <a:latin typeface="Bell MT" panose="02020503060305020303" pitchFamily="18" charset="0"/>
              </a:rPr>
              <a:t>.</a:t>
            </a:r>
            <a:endParaRPr lang="en-US" sz="2800" dirty="0">
              <a:solidFill>
                <a:prstClr val="black"/>
              </a:solidFill>
              <a:latin typeface="Bell MT" panose="02020503060305020303"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381000"/>
            <a:ext cx="8382000" cy="2794000"/>
          </a:xfrm>
          <a:prstGeom prst="rect">
            <a:avLst/>
          </a:prstGeom>
        </p:spPr>
      </p:pic>
    </p:spTree>
    <p:extLst>
      <p:ext uri="{BB962C8B-B14F-4D97-AF65-F5344CB8AC3E}">
        <p14:creationId xmlns:p14="http://schemas.microsoft.com/office/powerpoint/2010/main" val="29273438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457200"/>
            <a:ext cx="8229600" cy="5943600"/>
          </a:xfrm>
        </p:spPr>
        <p:txBody>
          <a:bodyPr>
            <a:normAutofit/>
          </a:bodyPr>
          <a:lstStyle/>
          <a:p>
            <a:pPr marL="0" indent="0">
              <a:buNone/>
            </a:pPr>
            <a:r>
              <a:rPr lang="en-US" sz="2800" b="1" dirty="0" smtClean="0">
                <a:latin typeface="Bookman Old Style" panose="02050604050505020204" pitchFamily="18" charset="0"/>
                <a:cs typeface="Courier New" panose="02070309020205020404" pitchFamily="49" charset="0"/>
              </a:rPr>
              <a:t>11. “Our </a:t>
            </a:r>
            <a:r>
              <a:rPr lang="en-US" sz="2800" b="1" dirty="0">
                <a:latin typeface="Bookman Old Style" panose="02050604050505020204" pitchFamily="18" charset="0"/>
                <a:cs typeface="Courier New" panose="02070309020205020404" pitchFamily="49" charset="0"/>
              </a:rPr>
              <a:t>public relations policy is based on attraction rather than promotion; we need always maintain personal anonymity at the level of press, </a:t>
            </a:r>
            <a:r>
              <a:rPr lang="en-US" sz="2800" b="1" dirty="0" smtClean="0">
                <a:latin typeface="Bookman Old Style" panose="02050604050505020204" pitchFamily="18" charset="0"/>
                <a:cs typeface="Courier New" panose="02070309020205020404" pitchFamily="49" charset="0"/>
              </a:rPr>
              <a:t>radio, </a:t>
            </a:r>
            <a:r>
              <a:rPr lang="en-US" sz="2800" b="1" dirty="0">
                <a:latin typeface="Bookman Old Style" panose="02050604050505020204" pitchFamily="18" charset="0"/>
                <a:cs typeface="Courier New" panose="02070309020205020404" pitchFamily="49" charset="0"/>
              </a:rPr>
              <a:t>and films</a:t>
            </a:r>
            <a:r>
              <a:rPr lang="en-US" sz="2800" b="1" dirty="0" smtClean="0">
                <a:latin typeface="Bookman Old Style" panose="02050604050505020204" pitchFamily="18" charset="0"/>
                <a:cs typeface="Courier New" panose="02070309020205020404" pitchFamily="49" charset="0"/>
              </a:rPr>
              <a:t>.”</a:t>
            </a:r>
          </a:p>
          <a:p>
            <a:pPr marL="0" indent="0">
              <a:buNone/>
            </a:pPr>
            <a:endParaRPr lang="en-US" sz="2800" b="1" dirty="0">
              <a:latin typeface="Bookman Old Style" panose="02050604050505020204" pitchFamily="18" charset="0"/>
              <a:cs typeface="Courier New" panose="02070309020205020404" pitchFamily="49" charset="0"/>
            </a:endParaRPr>
          </a:p>
          <a:p>
            <a:pPr marL="0" indent="0">
              <a:buNone/>
            </a:pPr>
            <a:endParaRPr lang="en-US" sz="2800" b="1" dirty="0" smtClean="0">
              <a:latin typeface="Bookman Old Style" panose="02050604050505020204" pitchFamily="18" charset="0"/>
              <a:cs typeface="Courier New" panose="02070309020205020404" pitchFamily="49" charset="0"/>
            </a:endParaRPr>
          </a:p>
          <a:p>
            <a:pPr marL="0" indent="0" algn="just">
              <a:buNone/>
            </a:pPr>
            <a:r>
              <a:rPr lang="en-US" sz="2800" dirty="0" smtClean="0">
                <a:latin typeface="Bookman Old Style" panose="02050604050505020204" pitchFamily="18" charset="0"/>
                <a:cs typeface="Courier New" panose="02070309020205020404" pitchFamily="49" charset="0"/>
              </a:rPr>
              <a:t>Tradition Eleven is </a:t>
            </a:r>
            <a:r>
              <a:rPr lang="en-US" sz="2800" u="sng" dirty="0" smtClean="0">
                <a:latin typeface="Bookman Old Style" panose="02050604050505020204" pitchFamily="18" charset="0"/>
                <a:cs typeface="Courier New" panose="02070309020205020404" pitchFamily="49" charset="0"/>
              </a:rPr>
              <a:t>very important</a:t>
            </a:r>
            <a:r>
              <a:rPr lang="en-US" sz="2800" dirty="0" smtClean="0">
                <a:latin typeface="Bookman Old Style" panose="02050604050505020204" pitchFamily="18" charset="0"/>
                <a:cs typeface="Courier New" panose="02070309020205020404" pitchFamily="49" charset="0"/>
              </a:rPr>
              <a:t> in the realm of social media.</a:t>
            </a:r>
          </a:p>
          <a:p>
            <a:pPr marL="0" indent="0" algn="just">
              <a:buNone/>
            </a:pPr>
            <a:endParaRPr lang="en-US" sz="2800" dirty="0">
              <a:latin typeface="Bookman Old Style" panose="02050604050505020204" pitchFamily="18" charset="0"/>
              <a:cs typeface="Courier New" panose="02070309020205020404" pitchFamily="49" charset="0"/>
            </a:endParaRPr>
          </a:p>
          <a:p>
            <a:pPr marL="0" indent="0" algn="ctr">
              <a:buNone/>
            </a:pPr>
            <a:r>
              <a:rPr lang="en-US" sz="2800" dirty="0" smtClean="0">
                <a:latin typeface="Bookman Old Style" panose="02050604050505020204" pitchFamily="18" charset="0"/>
                <a:cs typeface="Courier New" panose="02070309020205020404" pitchFamily="49" charset="0"/>
              </a:rPr>
              <a:t>Let’s break it </a:t>
            </a:r>
            <a:r>
              <a:rPr lang="en-US" sz="2800" dirty="0" smtClean="0">
                <a:latin typeface="Bookman Old Style" panose="02050604050505020204" pitchFamily="18" charset="0"/>
                <a:cs typeface="Courier New" panose="02070309020205020404" pitchFamily="49" charset="0"/>
              </a:rPr>
              <a:t>down….</a:t>
            </a:r>
            <a:endParaRPr lang="en-US" sz="2800" dirty="0">
              <a:latin typeface="Bookman Old Style" panose="02050604050505020204" pitchFamily="18" charset="0"/>
              <a:cs typeface="Courier New" panose="02070309020205020404" pitchFamily="49" charset="0"/>
            </a:endParaRPr>
          </a:p>
        </p:txBody>
      </p:sp>
    </p:spTree>
    <p:extLst>
      <p:ext uri="{BB962C8B-B14F-4D97-AF65-F5344CB8AC3E}">
        <p14:creationId xmlns:p14="http://schemas.microsoft.com/office/powerpoint/2010/main" val="10789542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457200"/>
            <a:ext cx="8247058" cy="5867400"/>
          </a:xfrm>
        </p:spPr>
      </p:pic>
    </p:spTree>
    <p:extLst>
      <p:ext uri="{BB962C8B-B14F-4D97-AF65-F5344CB8AC3E}">
        <p14:creationId xmlns:p14="http://schemas.microsoft.com/office/powerpoint/2010/main" val="41024804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62200" y="838200"/>
            <a:ext cx="4200525" cy="4884331"/>
          </a:xfrm>
        </p:spPr>
      </p:pic>
    </p:spTree>
    <p:extLst>
      <p:ext uri="{BB962C8B-B14F-4D97-AF65-F5344CB8AC3E}">
        <p14:creationId xmlns:p14="http://schemas.microsoft.com/office/powerpoint/2010/main" val="16657923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u="sng" dirty="0" smtClean="0">
                <a:latin typeface="Bookman Old Style" panose="02050604050505020204" pitchFamily="18" charset="0"/>
              </a:rPr>
              <a:t>Our Public Relations Policy</a:t>
            </a:r>
            <a:endParaRPr lang="en-US" sz="4000" b="1" u="sng" dirty="0">
              <a:latin typeface="Bookman Old Style" panose="02050604050505020204" pitchFamily="18" charset="0"/>
            </a:endParaRPr>
          </a:p>
        </p:txBody>
      </p:sp>
      <p:sp>
        <p:nvSpPr>
          <p:cNvPr id="3" name="Content Placeholder 2"/>
          <p:cNvSpPr>
            <a:spLocks noGrp="1"/>
          </p:cNvSpPr>
          <p:nvPr>
            <p:ph idx="1"/>
          </p:nvPr>
        </p:nvSpPr>
        <p:spPr>
          <a:xfrm>
            <a:off x="457200" y="4114800"/>
            <a:ext cx="8229600" cy="2590799"/>
          </a:xfrm>
        </p:spPr>
        <p:txBody>
          <a:bodyPr>
            <a:normAutofit/>
          </a:bodyPr>
          <a:lstStyle/>
          <a:p>
            <a:pPr marL="0" lvl="0" indent="0" algn="ctr">
              <a:buNone/>
            </a:pPr>
            <a:r>
              <a:rPr lang="en-US" dirty="0" smtClean="0">
                <a:latin typeface="Bell MT" panose="02020503060305020303" pitchFamily="18" charset="0"/>
              </a:rPr>
              <a:t>“Our public image consists of what we have to offer, a successful proven way of maintaining a drug-free lifestyle.</a:t>
            </a:r>
            <a:r>
              <a:rPr lang="en-US" sz="2800" dirty="0">
                <a:solidFill>
                  <a:prstClr val="black"/>
                </a:solidFill>
                <a:latin typeface="Bell MT" panose="02020503060305020303" pitchFamily="18" charset="0"/>
                <a:cs typeface="Courier New" panose="02070309020205020404" pitchFamily="49" charset="0"/>
              </a:rPr>
              <a:t> </a:t>
            </a:r>
            <a:endParaRPr lang="en-US" sz="2800" dirty="0" smtClean="0">
              <a:solidFill>
                <a:prstClr val="black"/>
              </a:solidFill>
              <a:latin typeface="Bell MT" panose="02020503060305020303" pitchFamily="18" charset="0"/>
              <a:cs typeface="Courier New" panose="02070309020205020404" pitchFamily="49" charset="0"/>
            </a:endParaRPr>
          </a:p>
          <a:p>
            <a:pPr marL="0" lvl="0" indent="0" algn="ctr">
              <a:buNone/>
            </a:pPr>
            <a:endParaRPr lang="en-US" sz="2800" dirty="0" smtClean="0">
              <a:solidFill>
                <a:prstClr val="black"/>
              </a:solidFill>
              <a:latin typeface="Bell MT" panose="02020503060305020303" pitchFamily="18" charset="0"/>
              <a:cs typeface="Courier New" panose="02070309020205020404" pitchFamily="49" charset="0"/>
            </a:endParaRPr>
          </a:p>
          <a:p>
            <a:pPr marL="0" lvl="0" indent="0" algn="ctr">
              <a:buNone/>
            </a:pPr>
            <a:r>
              <a:rPr lang="en-US" sz="2800" dirty="0" smtClean="0">
                <a:solidFill>
                  <a:prstClr val="black"/>
                </a:solidFill>
                <a:latin typeface="Bell MT" panose="02020503060305020303" pitchFamily="18" charset="0"/>
              </a:rPr>
              <a:t>(</a:t>
            </a:r>
            <a:r>
              <a:rPr lang="en-US" sz="2800" dirty="0">
                <a:solidFill>
                  <a:prstClr val="black"/>
                </a:solidFill>
                <a:latin typeface="Bell MT" panose="02020503060305020303" pitchFamily="18" charset="0"/>
              </a:rPr>
              <a:t>NAWS, Inc., 2010, pg. </a:t>
            </a:r>
            <a:r>
              <a:rPr lang="en-US" sz="2800" dirty="0" smtClean="0">
                <a:solidFill>
                  <a:prstClr val="black"/>
                </a:solidFill>
                <a:latin typeface="Bell MT" panose="02020503060305020303" pitchFamily="18" charset="0"/>
              </a:rPr>
              <a:t>75)</a:t>
            </a:r>
            <a:endParaRPr lang="en-US" sz="2800" dirty="0">
              <a:solidFill>
                <a:prstClr val="black"/>
              </a:solidFill>
              <a:latin typeface="Bell MT" panose="02020503060305020303" pitchFamily="18" charset="0"/>
            </a:endParaRPr>
          </a:p>
          <a:p>
            <a:pPr marL="0" indent="0">
              <a:buNone/>
            </a:pPr>
            <a:endParaRPr lang="en-US" dirty="0">
              <a:latin typeface="Bell MT" panose="02020503060305020303"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2473" y="1447800"/>
            <a:ext cx="3389745" cy="2542309"/>
          </a:xfrm>
          <a:prstGeom prst="rect">
            <a:avLst/>
          </a:prstGeom>
        </p:spPr>
      </p:pic>
    </p:spTree>
    <p:extLst>
      <p:ext uri="{BB962C8B-B14F-4D97-AF65-F5344CB8AC3E}">
        <p14:creationId xmlns:p14="http://schemas.microsoft.com/office/powerpoint/2010/main" val="40763383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u="sng" dirty="0" smtClean="0">
                <a:latin typeface="Bookman Old Style" panose="02050604050505020204" pitchFamily="18" charset="0"/>
              </a:rPr>
              <a:t>Attraction, </a:t>
            </a:r>
            <a:r>
              <a:rPr lang="en-US" sz="4000" b="1" u="sng" dirty="0">
                <a:latin typeface="Bookman Old Style" panose="02050604050505020204" pitchFamily="18" charset="0"/>
              </a:rPr>
              <a:t>N</a:t>
            </a:r>
            <a:r>
              <a:rPr lang="en-US" sz="4000" b="1" u="sng" dirty="0" smtClean="0">
                <a:latin typeface="Bookman Old Style" panose="02050604050505020204" pitchFamily="18" charset="0"/>
              </a:rPr>
              <a:t>ot Promotion</a:t>
            </a:r>
            <a:endParaRPr lang="en-US" sz="4000" b="1" u="sng" dirty="0">
              <a:latin typeface="Bookman Old Style" panose="02050604050505020204" pitchFamily="18" charset="0"/>
            </a:endParaRPr>
          </a:p>
        </p:txBody>
      </p:sp>
      <p:sp>
        <p:nvSpPr>
          <p:cNvPr id="3" name="Content Placeholder 2"/>
          <p:cNvSpPr>
            <a:spLocks noGrp="1"/>
          </p:cNvSpPr>
          <p:nvPr>
            <p:ph idx="1"/>
          </p:nvPr>
        </p:nvSpPr>
        <p:spPr>
          <a:xfrm>
            <a:off x="457200" y="3886200"/>
            <a:ext cx="8229600" cy="2667000"/>
          </a:xfrm>
        </p:spPr>
        <p:txBody>
          <a:bodyPr>
            <a:normAutofit fontScale="92500" lnSpcReduction="10000"/>
          </a:bodyPr>
          <a:lstStyle/>
          <a:p>
            <a:pPr marL="0" lvl="0" indent="0" algn="ctr">
              <a:buNone/>
            </a:pPr>
            <a:r>
              <a:rPr lang="en-US" dirty="0" smtClean="0">
                <a:latin typeface="Bell MT" panose="02020503060305020303" pitchFamily="18" charset="0"/>
              </a:rPr>
              <a:t>“Our attraction is that we are successes in our own right. As groups, we offer recovery. We have found that the success of our program speaks for itself; this is our promotion. </a:t>
            </a:r>
            <a:br>
              <a:rPr lang="en-US" dirty="0" smtClean="0">
                <a:latin typeface="Bell MT" panose="02020503060305020303" pitchFamily="18" charset="0"/>
              </a:rPr>
            </a:br>
            <a:r>
              <a:rPr lang="en-US" dirty="0" smtClean="0">
                <a:latin typeface="Bell MT" panose="02020503060305020303" pitchFamily="18" charset="0"/>
              </a:rPr>
              <a:t/>
            </a:r>
            <a:br>
              <a:rPr lang="en-US" dirty="0" smtClean="0">
                <a:latin typeface="Bell MT" panose="02020503060305020303" pitchFamily="18" charset="0"/>
              </a:rPr>
            </a:br>
            <a:r>
              <a:rPr lang="en-US" sz="2800" dirty="0">
                <a:solidFill>
                  <a:prstClr val="black"/>
                </a:solidFill>
                <a:latin typeface="Bell MT" panose="02020503060305020303" pitchFamily="18" charset="0"/>
              </a:rPr>
              <a:t>(NAWS, Inc., 2010, pg. </a:t>
            </a:r>
            <a:r>
              <a:rPr lang="en-US" sz="2800" dirty="0" smtClean="0">
                <a:solidFill>
                  <a:prstClr val="black"/>
                </a:solidFill>
                <a:latin typeface="Bell MT" panose="02020503060305020303" pitchFamily="18" charset="0"/>
              </a:rPr>
              <a:t>75)</a:t>
            </a:r>
            <a:endParaRPr lang="en-US" sz="2800" dirty="0">
              <a:solidFill>
                <a:prstClr val="black"/>
              </a:solidFill>
              <a:latin typeface="Bell MT" panose="02020503060305020303" pitchFamily="18" charset="0"/>
            </a:endParaRPr>
          </a:p>
          <a:p>
            <a:pPr marL="0" indent="0" algn="just">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7937" y="1295400"/>
            <a:ext cx="4048125" cy="2514600"/>
          </a:xfrm>
          <a:prstGeom prst="rect">
            <a:avLst/>
          </a:prstGeom>
        </p:spPr>
      </p:pic>
    </p:spTree>
    <p:extLst>
      <p:ext uri="{BB962C8B-B14F-4D97-AF65-F5344CB8AC3E}">
        <p14:creationId xmlns:p14="http://schemas.microsoft.com/office/powerpoint/2010/main" val="19842385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u="sng" dirty="0" smtClean="0">
                <a:latin typeface="Bookman Old Style" panose="02050604050505020204" pitchFamily="18" charset="0"/>
              </a:rPr>
              <a:t>Always Maintain Personal Anonymity</a:t>
            </a:r>
            <a:endParaRPr lang="en-US" sz="3200" b="1" u="sng" dirty="0">
              <a:latin typeface="Bookman Old Style" panose="02050604050505020204" pitchFamily="18" charset="0"/>
            </a:endParaRP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pPr marL="0" lvl="0" indent="0" algn="just">
              <a:buNone/>
            </a:pPr>
            <a:r>
              <a:rPr lang="en-US" sz="2800" dirty="0" smtClean="0">
                <a:latin typeface="Bell MT" panose="02020503060305020303" pitchFamily="18" charset="0"/>
              </a:rPr>
              <a:t>“A </a:t>
            </a:r>
            <a:r>
              <a:rPr lang="en-US" sz="2800" dirty="0" smtClean="0">
                <a:latin typeface="Bell MT" panose="02020503060305020303" pitchFamily="18" charset="0"/>
              </a:rPr>
              <a:t>dictionary </a:t>
            </a:r>
            <a:r>
              <a:rPr lang="en-US" sz="2800" dirty="0" smtClean="0">
                <a:latin typeface="Bell MT" panose="02020503060305020303" pitchFamily="18" charset="0"/>
              </a:rPr>
              <a:t>definition of Anonymity is “ a state of bearing no name.” In keeping with Tradition Twelve, the “I” becomes “we.” The spiritual foundation becomes more important than any one group or individual.”</a:t>
            </a:r>
          </a:p>
          <a:p>
            <a:pPr marL="0" lvl="0" indent="0" algn="just">
              <a:buNone/>
            </a:pPr>
            <a:endParaRPr lang="en-US" sz="2800" dirty="0">
              <a:latin typeface="Bell MT" panose="02020503060305020303" pitchFamily="18" charset="0"/>
            </a:endParaRPr>
          </a:p>
          <a:p>
            <a:pPr marL="0" lvl="0" indent="0" algn="just">
              <a:buNone/>
            </a:pPr>
            <a:r>
              <a:rPr lang="en-US" sz="2800" dirty="0" smtClean="0">
                <a:latin typeface="Bell MT" panose="02020503060305020303" pitchFamily="18" charset="0"/>
              </a:rPr>
              <a:t>“This is to protect the membership and the reputation of Narcotics Anonymous. We do not give last names nor appear in the media as a member of Narcotics Anonymous. No individual inside or outside the fellowship represents Narcotics Anonymous.” </a:t>
            </a:r>
          </a:p>
          <a:p>
            <a:pPr marL="0" lvl="0" indent="0" algn="just">
              <a:buNone/>
            </a:pPr>
            <a:endParaRPr lang="en-US" sz="2800" dirty="0">
              <a:solidFill>
                <a:prstClr val="black"/>
              </a:solidFill>
              <a:latin typeface="Bell MT" panose="02020503060305020303" pitchFamily="18" charset="0"/>
              <a:cs typeface="Courier New" panose="02070309020205020404" pitchFamily="49" charset="0"/>
            </a:endParaRPr>
          </a:p>
          <a:p>
            <a:pPr marL="0" lvl="0" indent="0" algn="ctr">
              <a:buNone/>
            </a:pPr>
            <a:r>
              <a:rPr lang="en-US" sz="2800" dirty="0" smtClean="0">
                <a:solidFill>
                  <a:prstClr val="black"/>
                </a:solidFill>
                <a:latin typeface="Bell MT" panose="02020503060305020303" pitchFamily="18" charset="0"/>
                <a:cs typeface="Courier New" panose="02070309020205020404" pitchFamily="49" charset="0"/>
              </a:rPr>
              <a:t>(Both from </a:t>
            </a:r>
            <a:r>
              <a:rPr lang="en-US" sz="2800" dirty="0" smtClean="0">
                <a:solidFill>
                  <a:prstClr val="black"/>
                </a:solidFill>
                <a:latin typeface="Bell MT" panose="02020503060305020303" pitchFamily="18" charset="0"/>
              </a:rPr>
              <a:t>NAWS</a:t>
            </a:r>
            <a:r>
              <a:rPr lang="en-US" sz="2800" dirty="0">
                <a:solidFill>
                  <a:prstClr val="black"/>
                </a:solidFill>
                <a:latin typeface="Bell MT" panose="02020503060305020303" pitchFamily="18" charset="0"/>
              </a:rPr>
              <a:t>, Inc., 2010, pg. </a:t>
            </a:r>
            <a:r>
              <a:rPr lang="en-US" sz="2800" dirty="0" smtClean="0">
                <a:solidFill>
                  <a:prstClr val="black"/>
                </a:solidFill>
                <a:latin typeface="Bell MT" panose="02020503060305020303" pitchFamily="18" charset="0"/>
              </a:rPr>
              <a:t>75)</a:t>
            </a:r>
            <a:endParaRPr lang="en-US" sz="2800" dirty="0">
              <a:solidFill>
                <a:prstClr val="black"/>
              </a:solidFill>
              <a:latin typeface="Bell MT" panose="02020503060305020303" pitchFamily="18" charset="0"/>
            </a:endParaRPr>
          </a:p>
          <a:p>
            <a:pPr marL="0" indent="0" algn="just">
              <a:buNone/>
            </a:pPr>
            <a:endParaRPr lang="en-US" dirty="0"/>
          </a:p>
        </p:txBody>
      </p:sp>
    </p:spTree>
    <p:extLst>
      <p:ext uri="{BB962C8B-B14F-4D97-AF65-F5344CB8AC3E}">
        <p14:creationId xmlns:p14="http://schemas.microsoft.com/office/powerpoint/2010/main" val="31325227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u="sng" dirty="0" smtClean="0">
                <a:latin typeface="Bookman Old Style" panose="02050604050505020204" pitchFamily="18" charset="0"/>
              </a:rPr>
              <a:t>At the level of press, radio, and films:</a:t>
            </a:r>
            <a:endParaRPr lang="en-US" sz="3200" b="1" u="sng" dirty="0">
              <a:latin typeface="Bookman Old Style" panose="02050604050505020204" pitchFamily="18" charset="0"/>
            </a:endParaRPr>
          </a:p>
        </p:txBody>
      </p:sp>
      <p:sp>
        <p:nvSpPr>
          <p:cNvPr id="3" name="Content Placeholder 2"/>
          <p:cNvSpPr>
            <a:spLocks noGrp="1"/>
          </p:cNvSpPr>
          <p:nvPr>
            <p:ph idx="1"/>
          </p:nvPr>
        </p:nvSpPr>
        <p:spPr/>
        <p:txBody>
          <a:bodyPr>
            <a:noAutofit/>
          </a:bodyPr>
          <a:lstStyle/>
          <a:p>
            <a:pPr marL="0" lvl="0" indent="0" algn="just">
              <a:buNone/>
            </a:pPr>
            <a:r>
              <a:rPr lang="en-US" sz="2800" dirty="0" smtClean="0">
                <a:latin typeface="Bell MT" panose="02020503060305020303" pitchFamily="18" charset="0"/>
              </a:rPr>
              <a:t>“If an addict has never heard of us , he cannot seek us out. If those who work with addicts are unaware of our existence, they cannot refer them to us. One of the most important things that we can do to further our primary purpose is to let people know who, what, and where we are.”</a:t>
            </a:r>
            <a:r>
              <a:rPr lang="en-US" sz="2800" dirty="0" smtClean="0">
                <a:solidFill>
                  <a:prstClr val="black"/>
                </a:solidFill>
                <a:latin typeface="Bell MT" panose="02020503060305020303" pitchFamily="18" charset="0"/>
                <a:cs typeface="Courier New" panose="02070309020205020404" pitchFamily="49" charset="0"/>
              </a:rPr>
              <a:t> </a:t>
            </a:r>
            <a:r>
              <a:rPr lang="en-US" sz="2800" dirty="0">
                <a:solidFill>
                  <a:prstClr val="black"/>
                </a:solidFill>
                <a:latin typeface="Bell MT" panose="02020503060305020303" pitchFamily="18" charset="0"/>
              </a:rPr>
              <a:t>(NAWS, Inc., 2010, pg. </a:t>
            </a:r>
            <a:r>
              <a:rPr lang="en-US" sz="2800" dirty="0" smtClean="0">
                <a:solidFill>
                  <a:prstClr val="black"/>
                </a:solidFill>
                <a:latin typeface="Bell MT" panose="02020503060305020303" pitchFamily="18" charset="0"/>
              </a:rPr>
              <a:t>75)</a:t>
            </a:r>
            <a:endParaRPr lang="en-US" sz="2800" dirty="0">
              <a:solidFill>
                <a:prstClr val="black"/>
              </a:solidFill>
              <a:latin typeface="Bell MT" panose="02020503060305020303" pitchFamily="18" charset="0"/>
            </a:endParaRPr>
          </a:p>
          <a:p>
            <a:pPr marL="0" indent="0" algn="just">
              <a:buNone/>
            </a:pPr>
            <a:endParaRPr lang="en-US" sz="2800" dirty="0">
              <a:latin typeface="Bell MT" panose="02020503060305020303" pitchFamily="18" charset="0"/>
            </a:endParaRPr>
          </a:p>
          <a:p>
            <a:pPr marL="0" lvl="0" indent="0" algn="just">
              <a:buNone/>
            </a:pPr>
            <a:r>
              <a:rPr lang="en-US" sz="2800" dirty="0" smtClean="0">
                <a:latin typeface="Bell MT" panose="02020503060305020303" pitchFamily="18" charset="0"/>
              </a:rPr>
              <a:t>“This Tradition goes on to tell us that we need to maintain </a:t>
            </a:r>
            <a:r>
              <a:rPr lang="en-US" sz="2800" i="1" dirty="0" smtClean="0">
                <a:latin typeface="Bell MT" panose="02020503060305020303" pitchFamily="18" charset="0"/>
              </a:rPr>
              <a:t>personal</a:t>
            </a:r>
            <a:r>
              <a:rPr lang="en-US" sz="2800" dirty="0" smtClean="0">
                <a:latin typeface="Bell MT" panose="02020503060305020303" pitchFamily="18" charset="0"/>
              </a:rPr>
              <a:t> anonymity at the level of press, radio, and films.”</a:t>
            </a:r>
            <a:r>
              <a:rPr lang="en-US" sz="2800" dirty="0" smtClean="0">
                <a:solidFill>
                  <a:prstClr val="black"/>
                </a:solidFill>
                <a:latin typeface="Bell MT" panose="02020503060305020303" pitchFamily="18" charset="0"/>
                <a:cs typeface="Courier New" panose="02070309020205020404" pitchFamily="49" charset="0"/>
              </a:rPr>
              <a:t> </a:t>
            </a:r>
            <a:r>
              <a:rPr lang="en-US" sz="2800" dirty="0">
                <a:solidFill>
                  <a:prstClr val="black"/>
                </a:solidFill>
                <a:latin typeface="Bell MT" panose="02020503060305020303" pitchFamily="18" charset="0"/>
              </a:rPr>
              <a:t>(NAWS, Inc., 2010, pg. </a:t>
            </a:r>
            <a:r>
              <a:rPr lang="en-US" sz="2800" dirty="0" smtClean="0">
                <a:solidFill>
                  <a:prstClr val="black"/>
                </a:solidFill>
                <a:latin typeface="Bell MT" panose="02020503060305020303" pitchFamily="18" charset="0"/>
              </a:rPr>
              <a:t>74)</a:t>
            </a:r>
            <a:endParaRPr lang="en-US" sz="2800" dirty="0">
              <a:solidFill>
                <a:prstClr val="black"/>
              </a:solidFill>
              <a:latin typeface="Bell MT" panose="02020503060305020303" pitchFamily="18" charset="0"/>
            </a:endParaRPr>
          </a:p>
          <a:p>
            <a:endParaRPr lang="en-US" sz="2800" dirty="0">
              <a:latin typeface="Bell MT" panose="02020503060305020303" pitchFamily="18" charset="0"/>
            </a:endParaRPr>
          </a:p>
        </p:txBody>
      </p:sp>
    </p:spTree>
    <p:extLst>
      <p:ext uri="{BB962C8B-B14F-4D97-AF65-F5344CB8AC3E}">
        <p14:creationId xmlns:p14="http://schemas.microsoft.com/office/powerpoint/2010/main" val="13361329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81000"/>
            <a:ext cx="8229600" cy="6248400"/>
          </a:xfrm>
        </p:spPr>
        <p:txBody>
          <a:bodyPr>
            <a:normAutofit/>
          </a:bodyPr>
          <a:lstStyle/>
          <a:p>
            <a:pPr marL="0" indent="0" algn="just">
              <a:buNone/>
            </a:pPr>
            <a:r>
              <a:rPr lang="en-US" sz="2800" b="1" dirty="0" smtClean="0">
                <a:latin typeface="Bookman Old Style" panose="02050604050505020204" pitchFamily="18" charset="0"/>
                <a:cs typeface="Courier New" panose="02070309020205020404" pitchFamily="49" charset="0"/>
              </a:rPr>
              <a:t>12. “Anonymity </a:t>
            </a:r>
            <a:r>
              <a:rPr lang="en-US" sz="2800" b="1" dirty="0">
                <a:latin typeface="Bookman Old Style" panose="02050604050505020204" pitchFamily="18" charset="0"/>
                <a:cs typeface="Courier New" panose="02070309020205020404" pitchFamily="49" charset="0"/>
              </a:rPr>
              <a:t>is the spiritual foundation of all our Traditions, ever reminding us to place principles before </a:t>
            </a:r>
            <a:r>
              <a:rPr lang="en-US" sz="2800" b="1" dirty="0" smtClean="0">
                <a:latin typeface="Bookman Old Style" panose="02050604050505020204" pitchFamily="18" charset="0"/>
                <a:cs typeface="Courier New" panose="02070309020205020404" pitchFamily="49" charset="0"/>
              </a:rPr>
              <a:t>personalities.”</a:t>
            </a:r>
          </a:p>
          <a:p>
            <a:pPr marL="0" indent="0" algn="just">
              <a:buNone/>
            </a:pPr>
            <a:endParaRPr lang="en-US" sz="2800" b="1" dirty="0">
              <a:latin typeface="Bookman Old Style" panose="02050604050505020204" pitchFamily="18" charset="0"/>
              <a:cs typeface="Courier New" panose="02070309020205020404" pitchFamily="49" charset="0"/>
            </a:endParaRPr>
          </a:p>
          <a:p>
            <a:pPr marL="0" lvl="0" indent="0" algn="just">
              <a:buNone/>
            </a:pPr>
            <a:r>
              <a:rPr lang="en-US" sz="2800" dirty="0" smtClean="0">
                <a:latin typeface="Bell MT" panose="02020503060305020303" pitchFamily="18" charset="0"/>
                <a:cs typeface="Courier New" panose="02070309020205020404" pitchFamily="49" charset="0"/>
              </a:rPr>
              <a:t>“As we find ourselves growing closer together, the awakening of humility occurs. Humility is a by-product that allows us to grow and develop in an atmosphere of freedom, and removes the fear of becoming known by our employers, families, or friends as addicts. Therefore, we attempt to rigorously adhere to the principle that </a:t>
            </a:r>
            <a:r>
              <a:rPr lang="en-US" sz="2800" i="1" dirty="0" smtClean="0">
                <a:latin typeface="Bell MT" panose="02020503060305020303" pitchFamily="18" charset="0"/>
                <a:cs typeface="Courier New" panose="02070309020205020404" pitchFamily="49" charset="0"/>
              </a:rPr>
              <a:t>“what is said in meetings stays in meetings.” </a:t>
            </a:r>
          </a:p>
          <a:p>
            <a:pPr marL="0" lvl="0" indent="0" algn="ctr">
              <a:buNone/>
            </a:pPr>
            <a:endParaRPr lang="en-US" sz="2800" b="1" dirty="0">
              <a:solidFill>
                <a:prstClr val="black"/>
              </a:solidFill>
              <a:latin typeface="Bell MT" panose="02020503060305020303" pitchFamily="18" charset="0"/>
              <a:cs typeface="Courier New" panose="02070309020205020404" pitchFamily="49" charset="0"/>
            </a:endParaRPr>
          </a:p>
          <a:p>
            <a:pPr marL="0" lvl="0" indent="0" algn="ctr">
              <a:buNone/>
            </a:pPr>
            <a:r>
              <a:rPr lang="en-US" sz="2800" dirty="0" smtClean="0">
                <a:solidFill>
                  <a:prstClr val="black"/>
                </a:solidFill>
                <a:latin typeface="Bell MT" panose="02020503060305020303" pitchFamily="18" charset="0"/>
              </a:rPr>
              <a:t>(</a:t>
            </a:r>
            <a:r>
              <a:rPr lang="en-US" sz="2800" dirty="0">
                <a:solidFill>
                  <a:prstClr val="black"/>
                </a:solidFill>
                <a:latin typeface="Bell MT" panose="02020503060305020303" pitchFamily="18" charset="0"/>
              </a:rPr>
              <a:t>NAWS, Inc., 2010, pg. </a:t>
            </a:r>
            <a:r>
              <a:rPr lang="en-US" sz="2800" dirty="0" smtClean="0">
                <a:solidFill>
                  <a:prstClr val="black"/>
                </a:solidFill>
                <a:latin typeface="Bell MT" panose="02020503060305020303" pitchFamily="18" charset="0"/>
              </a:rPr>
              <a:t>75-76)</a:t>
            </a:r>
            <a:endParaRPr lang="en-US" sz="2800" dirty="0">
              <a:solidFill>
                <a:prstClr val="black"/>
              </a:solidFill>
              <a:latin typeface="Bell MT" panose="02020503060305020303" pitchFamily="18" charset="0"/>
            </a:endParaRPr>
          </a:p>
          <a:p>
            <a:pPr marL="0" indent="0" algn="just">
              <a:buNone/>
            </a:pPr>
            <a:endParaRPr lang="en-US" sz="2800" b="1" dirty="0">
              <a:latin typeface="Bell MT" panose="02020503060305020303" pitchFamily="18" charset="0"/>
              <a:cs typeface="Courier New" panose="02070309020205020404" pitchFamily="49" charset="0"/>
            </a:endParaRPr>
          </a:p>
        </p:txBody>
      </p:sp>
    </p:spTree>
    <p:extLst>
      <p:ext uri="{BB962C8B-B14F-4D97-AF65-F5344CB8AC3E}">
        <p14:creationId xmlns:p14="http://schemas.microsoft.com/office/powerpoint/2010/main" val="157369457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609600"/>
            <a:ext cx="8229600" cy="5943600"/>
          </a:xfrm>
        </p:spPr>
        <p:txBody>
          <a:bodyPr>
            <a:normAutofit/>
          </a:bodyPr>
          <a:lstStyle/>
          <a:p>
            <a:r>
              <a:rPr lang="en-US" sz="2800" dirty="0" smtClean="0">
                <a:latin typeface="Bell MT" panose="02020503060305020303" pitchFamily="18" charset="0"/>
              </a:rPr>
              <a:t>“While we may disagree as individuals, the spiritual principle of anonymity makes us all equal as members of the group. No member is greater or lesser than any other member.”</a:t>
            </a:r>
          </a:p>
          <a:p>
            <a:endParaRPr lang="en-US" sz="2800" dirty="0">
              <a:latin typeface="Bell MT" panose="02020503060305020303" pitchFamily="18" charset="0"/>
            </a:endParaRPr>
          </a:p>
          <a:p>
            <a:r>
              <a:rPr lang="en-US" sz="2800" dirty="0" smtClean="0">
                <a:latin typeface="Bell MT" panose="02020503060305020303" pitchFamily="18" charset="0"/>
              </a:rPr>
              <a:t>“Anonymity is one of the basic elements of our recovery and it pervades our Traditions and our fellowship. It protects us from our own defects of character and renders personalities and their differences powerless.”</a:t>
            </a:r>
          </a:p>
          <a:p>
            <a:endParaRPr lang="en-US" sz="2800" dirty="0">
              <a:latin typeface="Bell MT" panose="02020503060305020303" pitchFamily="18" charset="0"/>
            </a:endParaRPr>
          </a:p>
          <a:p>
            <a:pPr marL="0" lvl="0" indent="0" algn="ctr">
              <a:buNone/>
            </a:pPr>
            <a:r>
              <a:rPr lang="en-US" sz="2400" dirty="0">
                <a:solidFill>
                  <a:prstClr val="black"/>
                </a:solidFill>
                <a:latin typeface="Bell MT" panose="02020503060305020303" pitchFamily="18" charset="0"/>
              </a:rPr>
              <a:t>(NAWS, Inc., 2010, pg. </a:t>
            </a:r>
            <a:r>
              <a:rPr lang="en-US" sz="2400" dirty="0" smtClean="0">
                <a:solidFill>
                  <a:prstClr val="black"/>
                </a:solidFill>
                <a:latin typeface="Bell MT" panose="02020503060305020303" pitchFamily="18" charset="0"/>
              </a:rPr>
              <a:t>76)</a:t>
            </a:r>
            <a:endParaRPr lang="en-US" sz="2400" dirty="0">
              <a:solidFill>
                <a:prstClr val="black"/>
              </a:solidFill>
              <a:latin typeface="Bell MT" panose="02020503060305020303" pitchFamily="18" charset="0"/>
            </a:endParaRPr>
          </a:p>
        </p:txBody>
      </p:sp>
    </p:spTree>
    <p:extLst>
      <p:ext uri="{BB962C8B-B14F-4D97-AF65-F5344CB8AC3E}">
        <p14:creationId xmlns:p14="http://schemas.microsoft.com/office/powerpoint/2010/main" val="24242282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latin typeface="Bookman Old Style" panose="02050604050505020204" pitchFamily="18" charset="0"/>
              </a:rPr>
              <a:t>Final Thoughts…</a:t>
            </a:r>
            <a:endParaRPr lang="en-US" b="1" u="sng" dirty="0">
              <a:latin typeface="Bookman Old Style" panose="020506040505050202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0" y="1981200"/>
            <a:ext cx="4191000" cy="3071437"/>
          </a:xfrm>
        </p:spPr>
      </p:pic>
    </p:spTree>
    <p:extLst>
      <p:ext uri="{BB962C8B-B14F-4D97-AF65-F5344CB8AC3E}">
        <p14:creationId xmlns:p14="http://schemas.microsoft.com/office/powerpoint/2010/main" val="14081134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u="sng" dirty="0" smtClean="0">
                <a:latin typeface="Bookman Old Style" panose="02050604050505020204" pitchFamily="18" charset="0"/>
              </a:rPr>
              <a:t>Protect Everyone’s Privacy:</a:t>
            </a:r>
            <a:endParaRPr lang="en-US" sz="3600" b="1" u="sng" dirty="0">
              <a:latin typeface="Bookman Old Style" panose="02050604050505020204" pitchFamily="18" charset="0"/>
            </a:endParaRPr>
          </a:p>
        </p:txBody>
      </p:sp>
      <p:sp>
        <p:nvSpPr>
          <p:cNvPr id="3" name="Content Placeholder 2"/>
          <p:cNvSpPr>
            <a:spLocks noGrp="1"/>
          </p:cNvSpPr>
          <p:nvPr>
            <p:ph idx="1"/>
          </p:nvPr>
        </p:nvSpPr>
        <p:spPr>
          <a:xfrm>
            <a:off x="457200" y="1600200"/>
            <a:ext cx="8229600" cy="5105400"/>
          </a:xfrm>
        </p:spPr>
        <p:txBody>
          <a:bodyPr>
            <a:normAutofit/>
          </a:bodyPr>
          <a:lstStyle/>
          <a:p>
            <a:r>
              <a:rPr lang="en-US" dirty="0" smtClean="0">
                <a:latin typeface="Bell MT" panose="02020503060305020303" pitchFamily="18" charset="0"/>
              </a:rPr>
              <a:t>Familiarize yourself with and utilize social media privacy settings.</a:t>
            </a:r>
          </a:p>
          <a:p>
            <a:endParaRPr lang="en-US" dirty="0" smtClean="0">
              <a:latin typeface="Bell MT" panose="02020503060305020303" pitchFamily="18" charset="0"/>
            </a:endParaRPr>
          </a:p>
          <a:p>
            <a:r>
              <a:rPr lang="en-US" dirty="0" smtClean="0">
                <a:latin typeface="Bell MT" panose="02020503060305020303" pitchFamily="18" charset="0"/>
              </a:rPr>
              <a:t>Consider organizing </a:t>
            </a:r>
            <a:r>
              <a:rPr lang="en-US" dirty="0" smtClean="0">
                <a:latin typeface="Bell MT" panose="02020503060305020303" pitchFamily="18" charset="0"/>
              </a:rPr>
              <a:t>social media contacts </a:t>
            </a:r>
            <a:r>
              <a:rPr lang="en-US" dirty="0" smtClean="0">
                <a:latin typeface="Bell MT" panose="02020503060305020303" pitchFamily="18" charset="0"/>
              </a:rPr>
              <a:t>into groups or categories.</a:t>
            </a:r>
          </a:p>
          <a:p>
            <a:endParaRPr lang="en-US" dirty="0" smtClean="0">
              <a:latin typeface="Bell MT" panose="02020503060305020303" pitchFamily="18" charset="0"/>
            </a:endParaRPr>
          </a:p>
          <a:p>
            <a:r>
              <a:rPr lang="en-US" dirty="0" smtClean="0">
                <a:latin typeface="Bell MT" panose="02020503060305020303" pitchFamily="18" charset="0"/>
              </a:rPr>
              <a:t>Be </a:t>
            </a:r>
            <a:r>
              <a:rPr lang="en-US" dirty="0" smtClean="0">
                <a:latin typeface="Bell MT" panose="02020503060305020303" pitchFamily="18" charset="0"/>
              </a:rPr>
              <a:t>thought</a:t>
            </a:r>
            <a:r>
              <a:rPr lang="en-US" dirty="0" smtClean="0">
                <a:latin typeface="Bell MT" panose="02020503060305020303" pitchFamily="18" charset="0"/>
              </a:rPr>
              <a:t>ful </a:t>
            </a:r>
            <a:r>
              <a:rPr lang="en-US" dirty="0" smtClean="0">
                <a:latin typeface="Bell MT" panose="02020503060305020303" pitchFamily="18" charset="0"/>
              </a:rPr>
              <a:t>about the posts, pictures, tagging, events, or comments you make online.</a:t>
            </a:r>
          </a:p>
        </p:txBody>
      </p:sp>
    </p:spTree>
    <p:extLst>
      <p:ext uri="{BB962C8B-B14F-4D97-AF65-F5344CB8AC3E}">
        <p14:creationId xmlns:p14="http://schemas.microsoft.com/office/powerpoint/2010/main" val="14275396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990600"/>
            <a:ext cx="8229600" cy="5562600"/>
          </a:xfrm>
        </p:spPr>
        <p:txBody>
          <a:bodyPr>
            <a:normAutofit fontScale="92500"/>
          </a:bodyPr>
          <a:lstStyle/>
          <a:p>
            <a:pPr lvl="0"/>
            <a:r>
              <a:rPr lang="en-US" sz="3000" dirty="0">
                <a:solidFill>
                  <a:prstClr val="black"/>
                </a:solidFill>
                <a:latin typeface="Bell MT" panose="02020503060305020303" pitchFamily="18" charset="0"/>
              </a:rPr>
              <a:t>Consider labeling posts and photos in a generic way </a:t>
            </a:r>
            <a:r>
              <a:rPr lang="en-US" sz="3000" dirty="0" smtClean="0">
                <a:solidFill>
                  <a:prstClr val="black"/>
                </a:solidFill>
                <a:latin typeface="Bell MT" panose="02020503060305020303" pitchFamily="18" charset="0"/>
              </a:rPr>
              <a:t>that </a:t>
            </a:r>
            <a:r>
              <a:rPr lang="en-US" sz="3000" dirty="0" smtClean="0">
                <a:solidFill>
                  <a:prstClr val="black"/>
                </a:solidFill>
                <a:latin typeface="Bell MT" panose="02020503060305020303" pitchFamily="18" charset="0"/>
              </a:rPr>
              <a:t>doesn’t </a:t>
            </a:r>
            <a:r>
              <a:rPr lang="en-US" sz="3000" dirty="0" smtClean="0">
                <a:solidFill>
                  <a:prstClr val="black"/>
                </a:solidFill>
                <a:latin typeface="Bell MT" panose="02020503060305020303" pitchFamily="18" charset="0"/>
              </a:rPr>
              <a:t>specifically </a:t>
            </a:r>
            <a:r>
              <a:rPr lang="en-US" sz="3000" dirty="0" smtClean="0">
                <a:solidFill>
                  <a:prstClr val="black"/>
                </a:solidFill>
                <a:latin typeface="Bell MT" panose="02020503060305020303" pitchFamily="18" charset="0"/>
              </a:rPr>
              <a:t>imply </a:t>
            </a:r>
            <a:r>
              <a:rPr lang="en-US" sz="3000" dirty="0">
                <a:solidFill>
                  <a:prstClr val="black"/>
                </a:solidFill>
                <a:latin typeface="Bell MT" panose="02020503060305020303" pitchFamily="18" charset="0"/>
              </a:rPr>
              <a:t>NA content</a:t>
            </a:r>
            <a:r>
              <a:rPr lang="en-US" sz="3000" dirty="0" smtClean="0">
                <a:solidFill>
                  <a:prstClr val="black"/>
                </a:solidFill>
                <a:latin typeface="Bell MT" panose="02020503060305020303" pitchFamily="18" charset="0"/>
              </a:rPr>
              <a:t>. (ex. “Last weekend in </a:t>
            </a:r>
            <a:r>
              <a:rPr lang="en-US" sz="3000" dirty="0" smtClean="0">
                <a:solidFill>
                  <a:prstClr val="black"/>
                </a:solidFill>
                <a:latin typeface="Bell MT" panose="02020503060305020303" pitchFamily="18" charset="0"/>
              </a:rPr>
              <a:t>Minnesota”, </a:t>
            </a:r>
            <a:r>
              <a:rPr lang="en-US" sz="3000" dirty="0">
                <a:solidFill>
                  <a:prstClr val="black"/>
                </a:solidFill>
                <a:latin typeface="Bell MT" panose="02020503060305020303" pitchFamily="18" charset="0"/>
              </a:rPr>
              <a:t>i</a:t>
            </a:r>
            <a:r>
              <a:rPr lang="en-US" sz="3000" dirty="0" smtClean="0">
                <a:solidFill>
                  <a:prstClr val="black"/>
                </a:solidFill>
                <a:latin typeface="Bell MT" panose="02020503060305020303" pitchFamily="18" charset="0"/>
              </a:rPr>
              <a:t>nstead of “</a:t>
            </a:r>
            <a:r>
              <a:rPr lang="en-US" sz="3000" dirty="0" smtClean="0">
                <a:solidFill>
                  <a:prstClr val="black"/>
                </a:solidFill>
                <a:latin typeface="Bell MT" panose="02020503060305020303" pitchFamily="18" charset="0"/>
              </a:rPr>
              <a:t>Minnesota </a:t>
            </a:r>
            <a:r>
              <a:rPr lang="en-US" sz="3000" dirty="0" smtClean="0">
                <a:solidFill>
                  <a:prstClr val="black"/>
                </a:solidFill>
                <a:latin typeface="Bell MT" panose="02020503060305020303" pitchFamily="18" charset="0"/>
              </a:rPr>
              <a:t>Narcotics Anonymous Convention”.)</a:t>
            </a:r>
          </a:p>
          <a:p>
            <a:pPr lvl="0"/>
            <a:endParaRPr lang="en-US" sz="3000" dirty="0">
              <a:solidFill>
                <a:prstClr val="black"/>
              </a:solidFill>
              <a:latin typeface="Bell MT" panose="02020503060305020303" pitchFamily="18" charset="0"/>
            </a:endParaRPr>
          </a:p>
          <a:p>
            <a:r>
              <a:rPr lang="en-US" sz="3000" dirty="0">
                <a:solidFill>
                  <a:prstClr val="black"/>
                </a:solidFill>
                <a:latin typeface="Bell MT" panose="02020503060305020303" pitchFamily="18" charset="0"/>
              </a:rPr>
              <a:t>B</a:t>
            </a:r>
            <a:r>
              <a:rPr lang="en-US" sz="3000" dirty="0" smtClean="0">
                <a:solidFill>
                  <a:prstClr val="black"/>
                </a:solidFill>
                <a:latin typeface="Bell MT" panose="02020503060305020303" pitchFamily="18" charset="0"/>
              </a:rPr>
              <a:t>efore posting photos of other members, ask permission from them to do so. Also, be mindful of what is happening in the background of your photos.</a:t>
            </a:r>
            <a:endParaRPr lang="en-US" sz="3000" dirty="0">
              <a:solidFill>
                <a:prstClr val="black"/>
              </a:solidFill>
              <a:latin typeface="Bell MT" panose="02020503060305020303" pitchFamily="18" charset="0"/>
            </a:endParaRPr>
          </a:p>
          <a:p>
            <a:pPr lvl="0"/>
            <a:endParaRPr lang="en-US" sz="3000" dirty="0" smtClean="0">
              <a:solidFill>
                <a:prstClr val="black"/>
              </a:solidFill>
              <a:latin typeface="Bell MT" panose="02020503060305020303" pitchFamily="18" charset="0"/>
            </a:endParaRPr>
          </a:p>
          <a:p>
            <a:pPr lvl="0"/>
            <a:r>
              <a:rPr lang="en-US" sz="3000" dirty="0" smtClean="0">
                <a:solidFill>
                  <a:prstClr val="black"/>
                </a:solidFill>
                <a:latin typeface="Bell MT" panose="02020503060305020303" pitchFamily="18" charset="0"/>
              </a:rPr>
              <a:t>Remember </a:t>
            </a:r>
            <a:r>
              <a:rPr lang="en-US" sz="3000" dirty="0">
                <a:solidFill>
                  <a:prstClr val="black"/>
                </a:solidFill>
                <a:latin typeface="Bell MT" panose="02020503060305020303" pitchFamily="18" charset="0"/>
              </a:rPr>
              <a:t>that not everyone has the same privacy settings or </a:t>
            </a:r>
            <a:r>
              <a:rPr lang="en-US" sz="3000" dirty="0" smtClean="0">
                <a:solidFill>
                  <a:prstClr val="black"/>
                </a:solidFill>
                <a:latin typeface="Bell MT" panose="02020503060305020303" pitchFamily="18" charset="0"/>
              </a:rPr>
              <a:t>the desire </a:t>
            </a:r>
            <a:r>
              <a:rPr lang="en-US" sz="3000" dirty="0">
                <a:solidFill>
                  <a:prstClr val="black"/>
                </a:solidFill>
                <a:latin typeface="Bell MT" panose="02020503060305020303" pitchFamily="18" charset="0"/>
              </a:rPr>
              <a:t>to be identified as an “NA member” online</a:t>
            </a:r>
            <a:r>
              <a:rPr lang="en-US" sz="3000" dirty="0" smtClean="0">
                <a:solidFill>
                  <a:prstClr val="black"/>
                </a:solidFill>
                <a:latin typeface="Bell MT" panose="02020503060305020303" pitchFamily="18" charset="0"/>
              </a:rPr>
              <a:t>.</a:t>
            </a:r>
            <a:endParaRPr lang="en-US" sz="3000" dirty="0">
              <a:solidFill>
                <a:prstClr val="black"/>
              </a:solidFill>
              <a:latin typeface="Bell MT" panose="02020503060305020303" pitchFamily="18" charset="0"/>
            </a:endParaRPr>
          </a:p>
        </p:txBody>
      </p:sp>
    </p:spTree>
    <p:extLst>
      <p:ext uri="{BB962C8B-B14F-4D97-AF65-F5344CB8AC3E}">
        <p14:creationId xmlns:p14="http://schemas.microsoft.com/office/powerpoint/2010/main" val="21124027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u="sng" dirty="0" smtClean="0">
                <a:latin typeface="Bookman Old Style" panose="02050604050505020204" pitchFamily="18" charset="0"/>
              </a:rPr>
              <a:t>NA Copyright</a:t>
            </a:r>
            <a:endParaRPr lang="en-US" sz="4000" b="1" u="sng" dirty="0">
              <a:latin typeface="Bookman Old Style" panose="02050604050505020204" pitchFamily="18" charset="0"/>
            </a:endParaRPr>
          </a:p>
        </p:txBody>
      </p:sp>
      <p:sp>
        <p:nvSpPr>
          <p:cNvPr id="3" name="Content Placeholder 2"/>
          <p:cNvSpPr>
            <a:spLocks noGrp="1"/>
          </p:cNvSpPr>
          <p:nvPr>
            <p:ph idx="1"/>
          </p:nvPr>
        </p:nvSpPr>
        <p:spPr>
          <a:xfrm>
            <a:off x="457200" y="1219200"/>
            <a:ext cx="8229600" cy="5486400"/>
          </a:xfrm>
        </p:spPr>
        <p:txBody>
          <a:bodyPr>
            <a:normAutofit lnSpcReduction="10000"/>
          </a:bodyPr>
          <a:lstStyle/>
          <a:p>
            <a:endParaRPr lang="en-US" sz="2800" dirty="0" smtClean="0">
              <a:latin typeface="Bell MT" panose="02020503060305020303" pitchFamily="18" charset="0"/>
            </a:endParaRPr>
          </a:p>
          <a:p>
            <a:r>
              <a:rPr lang="en-US" sz="2800" dirty="0" smtClean="0">
                <a:latin typeface="Bell MT" panose="02020503060305020303" pitchFamily="18" charset="0"/>
              </a:rPr>
              <a:t>“The guidelines for using NA’s trademarked logos and copyright material are set forth in the </a:t>
            </a:r>
            <a:r>
              <a:rPr lang="en-US" sz="2800" i="1" dirty="0" smtClean="0">
                <a:latin typeface="Bell MT" panose="02020503060305020303" pitchFamily="18" charset="0"/>
              </a:rPr>
              <a:t>Fellowship Intellectual Property Trust (FIPT).”</a:t>
            </a:r>
          </a:p>
          <a:p>
            <a:endParaRPr lang="en-US" sz="2800" i="1" dirty="0" smtClean="0">
              <a:latin typeface="Bell MT" panose="02020503060305020303" pitchFamily="18" charset="0"/>
            </a:endParaRPr>
          </a:p>
          <a:p>
            <a:r>
              <a:rPr lang="en-US" sz="2800" dirty="0" smtClean="0">
                <a:latin typeface="Bell MT" panose="02020503060305020303" pitchFamily="18" charset="0"/>
              </a:rPr>
              <a:t>“NA groups and registered NA service committees must follow certain rules when making use of NA’s trademarked logos, and those rules can be found in the NA Intellectual Property bulletin #1, </a:t>
            </a:r>
            <a:r>
              <a:rPr lang="en-US" sz="2800" i="1" dirty="0" smtClean="0">
                <a:latin typeface="Bell MT" panose="02020503060305020303" pitchFamily="18" charset="0"/>
              </a:rPr>
              <a:t>Internal Use of NA’s Intellectual Property</a:t>
            </a:r>
            <a:r>
              <a:rPr lang="en-US" sz="2800" dirty="0" smtClean="0">
                <a:latin typeface="Bell MT" panose="02020503060305020303" pitchFamily="18" charset="0"/>
              </a:rPr>
              <a:t>.”</a:t>
            </a:r>
          </a:p>
          <a:p>
            <a:endParaRPr lang="en-US" sz="2800" dirty="0" smtClean="0">
              <a:latin typeface="Bell MT" panose="02020503060305020303" pitchFamily="18" charset="0"/>
            </a:endParaRPr>
          </a:p>
          <a:p>
            <a:pPr marL="0" lvl="0" indent="0" algn="ctr">
              <a:buNone/>
            </a:pPr>
            <a:r>
              <a:rPr lang="en-US" sz="2400" dirty="0">
                <a:solidFill>
                  <a:prstClr val="black"/>
                </a:solidFill>
                <a:latin typeface="Bell MT" panose="02020503060305020303" pitchFamily="18" charset="0"/>
              </a:rPr>
              <a:t>(Narcotics Anonymous World Services, 2011, pg. </a:t>
            </a:r>
            <a:r>
              <a:rPr lang="en-US" sz="2400" dirty="0" smtClean="0">
                <a:solidFill>
                  <a:prstClr val="black"/>
                </a:solidFill>
                <a:latin typeface="Bell MT" panose="02020503060305020303" pitchFamily="18" charset="0"/>
              </a:rPr>
              <a:t>7-8)</a:t>
            </a:r>
            <a:endParaRPr lang="en-US" sz="1800" dirty="0">
              <a:solidFill>
                <a:prstClr val="black"/>
              </a:solidFill>
              <a:latin typeface="Bell MT" panose="02020503060305020303" pitchFamily="18" charset="0"/>
            </a:endParaRPr>
          </a:p>
          <a:p>
            <a:endParaRPr lang="en-US" sz="2800" dirty="0">
              <a:latin typeface="Bell MT" panose="02020503060305020303" pitchFamily="18" charset="0"/>
            </a:endParaRPr>
          </a:p>
        </p:txBody>
      </p:sp>
    </p:spTree>
    <p:extLst>
      <p:ext uri="{BB962C8B-B14F-4D97-AF65-F5344CB8AC3E}">
        <p14:creationId xmlns:p14="http://schemas.microsoft.com/office/powerpoint/2010/main" val="404088864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2590800"/>
            <a:ext cx="8229600" cy="4038600"/>
          </a:xfrm>
        </p:spPr>
        <p:txBody>
          <a:bodyPr>
            <a:normAutofit fontScale="92500" lnSpcReduction="20000"/>
          </a:bodyPr>
          <a:lstStyle/>
          <a:p>
            <a:pPr marL="0" lvl="0" indent="0" algn="just">
              <a:buNone/>
            </a:pPr>
            <a:endParaRPr lang="en-US" sz="2800" dirty="0" smtClean="0">
              <a:solidFill>
                <a:prstClr val="black"/>
              </a:solidFill>
              <a:latin typeface="Bell MT" panose="02020503060305020303" pitchFamily="18" charset="0"/>
            </a:endParaRPr>
          </a:p>
          <a:p>
            <a:pPr marL="0" lvl="0" indent="0" algn="just">
              <a:buNone/>
            </a:pPr>
            <a:r>
              <a:rPr lang="en-US" sz="3000" dirty="0" smtClean="0">
                <a:solidFill>
                  <a:prstClr val="black"/>
                </a:solidFill>
                <a:latin typeface="Bell MT" panose="02020503060305020303" pitchFamily="18" charset="0"/>
              </a:rPr>
              <a:t>“</a:t>
            </a:r>
            <a:r>
              <a:rPr lang="en-US" sz="3000" dirty="0">
                <a:solidFill>
                  <a:prstClr val="black"/>
                </a:solidFill>
                <a:latin typeface="Bell MT" panose="02020503060305020303" pitchFamily="18" charset="0"/>
              </a:rPr>
              <a:t>While motivations for using the NA name or trademark are usually positive, unfortunately it can often end up reflecting poorly on NA when individuals create </a:t>
            </a:r>
            <a:r>
              <a:rPr lang="en-US" sz="3000" dirty="0" smtClean="0">
                <a:solidFill>
                  <a:prstClr val="black"/>
                </a:solidFill>
                <a:latin typeface="Bell MT" panose="02020503060305020303" pitchFamily="18" charset="0"/>
              </a:rPr>
              <a:t>pages, groups, </a:t>
            </a:r>
            <a:r>
              <a:rPr lang="en-US" sz="3000" dirty="0">
                <a:solidFill>
                  <a:prstClr val="black"/>
                </a:solidFill>
                <a:latin typeface="Bell MT" panose="02020503060305020303" pitchFamily="18" charset="0"/>
              </a:rPr>
              <a:t>or profiles using NA logos or </a:t>
            </a:r>
            <a:r>
              <a:rPr lang="en-US" sz="3000" dirty="0" smtClean="0">
                <a:solidFill>
                  <a:prstClr val="black"/>
                </a:solidFill>
                <a:latin typeface="Bell MT" panose="02020503060305020303" pitchFamily="18" charset="0"/>
              </a:rPr>
              <a:t>trademarks</a:t>
            </a:r>
            <a:r>
              <a:rPr lang="en-US" sz="3000" dirty="0" smtClean="0">
                <a:latin typeface="Bell MT" panose="02020503060305020303" pitchFamily="18" charset="0"/>
              </a:rPr>
              <a:t>, including sites that reprint NA literature in a manner that is not consistent with the rules spelled out in the FIPT.”</a:t>
            </a:r>
          </a:p>
          <a:p>
            <a:pPr marL="0" lvl="0" indent="0" algn="just">
              <a:buNone/>
            </a:pPr>
            <a:endParaRPr lang="en-US" sz="2800" dirty="0">
              <a:solidFill>
                <a:prstClr val="black"/>
              </a:solidFill>
              <a:latin typeface="Bell MT" panose="02020503060305020303" pitchFamily="18" charset="0"/>
            </a:endParaRPr>
          </a:p>
          <a:p>
            <a:pPr marL="0" lvl="0" indent="0" algn="ctr">
              <a:buNone/>
            </a:pPr>
            <a:r>
              <a:rPr lang="en-US" sz="2600" dirty="0">
                <a:solidFill>
                  <a:prstClr val="black"/>
                </a:solidFill>
                <a:latin typeface="Bell MT" panose="02020503060305020303" pitchFamily="18" charset="0"/>
              </a:rPr>
              <a:t>(Narcotics Anonymous World Services, 2011, pg. </a:t>
            </a:r>
            <a:r>
              <a:rPr lang="en-US" sz="2600" dirty="0" smtClean="0">
                <a:solidFill>
                  <a:prstClr val="black"/>
                </a:solidFill>
                <a:latin typeface="Bell MT" panose="02020503060305020303" pitchFamily="18" charset="0"/>
              </a:rPr>
              <a:t>8)</a:t>
            </a:r>
            <a:endParaRPr lang="en-US" sz="2600" dirty="0">
              <a:solidFill>
                <a:prstClr val="black"/>
              </a:solidFill>
              <a:latin typeface="Bell MT" panose="02020503060305020303" pitchFamily="18" charset="0"/>
            </a:endParaRPr>
          </a:p>
          <a:p>
            <a:pPr marL="0" lvl="0" indent="0" algn="just">
              <a:buNone/>
            </a:pPr>
            <a:endParaRPr lang="en-US" sz="2800" dirty="0">
              <a:solidFill>
                <a:prstClr val="black"/>
              </a:solidFill>
              <a:latin typeface="Bell MT" panose="02020503060305020303"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6600" y="228600"/>
            <a:ext cx="2362200" cy="2362200"/>
          </a:xfrm>
          <a:prstGeom prst="rect">
            <a:avLst/>
          </a:prstGeom>
        </p:spPr>
      </p:pic>
    </p:spTree>
    <p:extLst>
      <p:ext uri="{BB962C8B-B14F-4D97-AF65-F5344CB8AC3E}">
        <p14:creationId xmlns:p14="http://schemas.microsoft.com/office/powerpoint/2010/main" val="64469488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u="sng" dirty="0" smtClean="0">
                <a:solidFill>
                  <a:prstClr val="black"/>
                </a:solidFill>
                <a:latin typeface="Bookman Old Style" panose="02050604050505020204" pitchFamily="18" charset="0"/>
                <a:ea typeface="+mn-ea"/>
                <a:cs typeface="Courier New" panose="02070309020205020404" pitchFamily="49" charset="0"/>
              </a:rPr>
              <a:t>NA Literature on Social </a:t>
            </a:r>
            <a:r>
              <a:rPr lang="en-US" sz="4000" b="1" u="sng" dirty="0">
                <a:solidFill>
                  <a:prstClr val="black"/>
                </a:solidFill>
                <a:latin typeface="Bookman Old Style" panose="02050604050505020204" pitchFamily="18" charset="0"/>
                <a:ea typeface="+mn-ea"/>
                <a:cs typeface="Courier New" panose="02070309020205020404" pitchFamily="49" charset="0"/>
              </a:rPr>
              <a:t>M</a:t>
            </a:r>
            <a:r>
              <a:rPr lang="en-US" sz="4000" b="1" u="sng" dirty="0" smtClean="0">
                <a:solidFill>
                  <a:prstClr val="black"/>
                </a:solidFill>
                <a:latin typeface="Bookman Old Style" panose="02050604050505020204" pitchFamily="18" charset="0"/>
                <a:ea typeface="+mn-ea"/>
                <a:cs typeface="Courier New" panose="02070309020205020404" pitchFamily="49" charset="0"/>
              </a:rPr>
              <a:t>edia:</a:t>
            </a:r>
            <a:endParaRPr lang="en-US" sz="5400" b="1" u="sng" dirty="0">
              <a:latin typeface="Bookman Old Style" panose="02050604050505020204" pitchFamily="18" charset="0"/>
              <a:cs typeface="Courier New" panose="02070309020205020404" pitchFamily="49" charset="0"/>
            </a:endParaRPr>
          </a:p>
        </p:txBody>
      </p:sp>
      <p:sp>
        <p:nvSpPr>
          <p:cNvPr id="3" name="Content Placeholder 2"/>
          <p:cNvSpPr>
            <a:spLocks noGrp="1"/>
          </p:cNvSpPr>
          <p:nvPr>
            <p:ph idx="1"/>
          </p:nvPr>
        </p:nvSpPr>
        <p:spPr>
          <a:xfrm>
            <a:off x="457200" y="1066800"/>
            <a:ext cx="8229600" cy="5486400"/>
          </a:xfrm>
        </p:spPr>
        <p:txBody>
          <a:bodyPr>
            <a:normAutofit/>
          </a:bodyPr>
          <a:lstStyle/>
          <a:p>
            <a:pPr lvl="0"/>
            <a:endParaRPr lang="en-US" sz="2800" i="1" dirty="0" smtClean="0">
              <a:solidFill>
                <a:prstClr val="black"/>
              </a:solidFill>
              <a:latin typeface="Bell MT" panose="02020503060305020303" pitchFamily="18" charset="0"/>
            </a:endParaRPr>
          </a:p>
          <a:p>
            <a:pPr lvl="0"/>
            <a:r>
              <a:rPr lang="en-US" sz="2800" i="1" dirty="0" smtClean="0">
                <a:solidFill>
                  <a:prstClr val="black"/>
                </a:solidFill>
                <a:latin typeface="Bell MT" panose="02020503060305020303" pitchFamily="18" charset="0"/>
              </a:rPr>
              <a:t>Social </a:t>
            </a:r>
            <a:r>
              <a:rPr lang="en-US" sz="2800" i="1" dirty="0">
                <a:solidFill>
                  <a:prstClr val="black"/>
                </a:solidFill>
                <a:latin typeface="Bell MT" panose="02020503060305020303" pitchFamily="18" charset="0"/>
              </a:rPr>
              <a:t>Media and Our Guiding </a:t>
            </a:r>
            <a:r>
              <a:rPr lang="en-US" sz="2800" i="1" dirty="0" smtClean="0">
                <a:solidFill>
                  <a:prstClr val="black"/>
                </a:solidFill>
                <a:latin typeface="Bell MT" panose="02020503060305020303" pitchFamily="18" charset="0"/>
              </a:rPr>
              <a:t>Principles</a:t>
            </a:r>
            <a:r>
              <a:rPr lang="en-US" sz="2800" i="1" dirty="0" smtClean="0">
                <a:solidFill>
                  <a:srgbClr val="FF0000"/>
                </a:solidFill>
                <a:latin typeface="Bell MT" panose="02020503060305020303" pitchFamily="18" charset="0"/>
              </a:rPr>
              <a:t> </a:t>
            </a:r>
          </a:p>
          <a:p>
            <a:pPr lvl="0"/>
            <a:r>
              <a:rPr lang="en-US" sz="2800" i="1" dirty="0" smtClean="0">
                <a:solidFill>
                  <a:prstClr val="black"/>
                </a:solidFill>
                <a:latin typeface="Bell MT" panose="02020503060305020303" pitchFamily="18" charset="0"/>
              </a:rPr>
              <a:t>Public </a:t>
            </a:r>
            <a:r>
              <a:rPr lang="en-US" sz="2800" i="1" dirty="0">
                <a:solidFill>
                  <a:prstClr val="black"/>
                </a:solidFill>
                <a:latin typeface="Bell MT" panose="02020503060305020303" pitchFamily="18" charset="0"/>
              </a:rPr>
              <a:t>Relations </a:t>
            </a:r>
            <a:r>
              <a:rPr lang="en-US" sz="2800" i="1" dirty="0" smtClean="0">
                <a:solidFill>
                  <a:prstClr val="black"/>
                </a:solidFill>
                <a:latin typeface="Bell MT" panose="02020503060305020303" pitchFamily="18" charset="0"/>
              </a:rPr>
              <a:t>Basics</a:t>
            </a:r>
            <a:endParaRPr lang="en-US" sz="2800" i="1" dirty="0" smtClean="0">
              <a:solidFill>
                <a:srgbClr val="FF0000"/>
              </a:solidFill>
              <a:latin typeface="Bell MT" panose="02020503060305020303" pitchFamily="18" charset="0"/>
            </a:endParaRPr>
          </a:p>
          <a:p>
            <a:pPr lvl="0"/>
            <a:r>
              <a:rPr lang="en-US" sz="2800" i="1" dirty="0" smtClean="0">
                <a:solidFill>
                  <a:prstClr val="black"/>
                </a:solidFill>
                <a:latin typeface="Bell MT" panose="02020503060305020303" pitchFamily="18" charset="0"/>
              </a:rPr>
              <a:t>Public </a:t>
            </a:r>
            <a:r>
              <a:rPr lang="en-US" sz="2800" i="1" dirty="0">
                <a:solidFill>
                  <a:prstClr val="black"/>
                </a:solidFill>
                <a:latin typeface="Bell MT" panose="02020503060305020303" pitchFamily="18" charset="0"/>
              </a:rPr>
              <a:t>Relations Handbook </a:t>
            </a:r>
            <a:r>
              <a:rPr lang="en-US" sz="2800" i="1" dirty="0" smtClean="0">
                <a:solidFill>
                  <a:prstClr val="black"/>
                </a:solidFill>
                <a:latin typeface="Bell MT" panose="02020503060305020303" pitchFamily="18" charset="0"/>
              </a:rPr>
              <a:t/>
            </a:r>
            <a:br>
              <a:rPr lang="en-US" sz="2800" i="1" dirty="0" smtClean="0">
                <a:solidFill>
                  <a:prstClr val="black"/>
                </a:solidFill>
                <a:latin typeface="Bell MT" panose="02020503060305020303" pitchFamily="18" charset="0"/>
              </a:rPr>
            </a:br>
            <a:r>
              <a:rPr lang="en-US" sz="2800" i="1" dirty="0" smtClean="0">
                <a:solidFill>
                  <a:prstClr val="black"/>
                </a:solidFill>
                <a:latin typeface="Bell MT" panose="02020503060305020303" pitchFamily="18" charset="0"/>
              </a:rPr>
              <a:t>	</a:t>
            </a:r>
            <a:r>
              <a:rPr lang="en-US" sz="2800" dirty="0" smtClean="0">
                <a:solidFill>
                  <a:prstClr val="black"/>
                </a:solidFill>
                <a:latin typeface="Bell MT" panose="02020503060305020303" pitchFamily="18" charset="0"/>
              </a:rPr>
              <a:t>(Chapter Ten: </a:t>
            </a:r>
            <a:r>
              <a:rPr lang="en-US" sz="2800" dirty="0">
                <a:solidFill>
                  <a:prstClr val="black"/>
                </a:solidFill>
                <a:latin typeface="Bell MT" panose="02020503060305020303" pitchFamily="18" charset="0"/>
              </a:rPr>
              <a:t>“Internet Technology</a:t>
            </a:r>
            <a:r>
              <a:rPr lang="en-US" sz="2800" dirty="0" smtClean="0">
                <a:solidFill>
                  <a:prstClr val="black"/>
                </a:solidFill>
                <a:latin typeface="Bell MT" panose="02020503060305020303" pitchFamily="18" charset="0"/>
              </a:rPr>
              <a:t>”)</a:t>
            </a:r>
            <a:endParaRPr lang="en-US" sz="2800" dirty="0">
              <a:solidFill>
                <a:prstClr val="black"/>
              </a:solidFill>
              <a:latin typeface="Bell MT" panose="02020503060305020303" pitchFamily="18" charset="0"/>
            </a:endParaRPr>
          </a:p>
          <a:p>
            <a:pPr lvl="0"/>
            <a:endParaRPr lang="en-US" sz="3500" dirty="0">
              <a:solidFill>
                <a:prstClr val="black"/>
              </a:solidFill>
              <a:latin typeface="Bell MT" panose="02020503060305020303" pitchFamily="18" charset="0"/>
            </a:endParaRPr>
          </a:p>
          <a:p>
            <a:pPr marL="0" lvl="0" indent="0" algn="ctr">
              <a:buNone/>
            </a:pPr>
            <a:r>
              <a:rPr lang="en-US" b="1" dirty="0">
                <a:solidFill>
                  <a:prstClr val="black"/>
                </a:solidFill>
                <a:latin typeface="Bell MT" panose="02020503060305020303" pitchFamily="18" charset="0"/>
              </a:rPr>
              <a:t>These pieces of NA literature </a:t>
            </a:r>
            <a:r>
              <a:rPr lang="en-US" b="1" dirty="0" smtClean="0">
                <a:solidFill>
                  <a:prstClr val="black"/>
                </a:solidFill>
                <a:latin typeface="Bell MT" panose="02020503060305020303" pitchFamily="18" charset="0"/>
              </a:rPr>
              <a:t>are available through </a:t>
            </a:r>
            <a:r>
              <a:rPr lang="en-US" b="1" dirty="0">
                <a:solidFill>
                  <a:prstClr val="black"/>
                </a:solidFill>
                <a:latin typeface="Bell MT" panose="02020503060305020303" pitchFamily="18" charset="0"/>
              </a:rPr>
              <a:t>our </a:t>
            </a:r>
            <a:r>
              <a:rPr lang="en-US" b="1" dirty="0" smtClean="0">
                <a:solidFill>
                  <a:prstClr val="black"/>
                </a:solidFill>
                <a:latin typeface="Bell MT" panose="02020503060305020303" pitchFamily="18" charset="0"/>
              </a:rPr>
              <a:t>Area </a:t>
            </a:r>
            <a:r>
              <a:rPr lang="en-US" b="1" dirty="0">
                <a:solidFill>
                  <a:prstClr val="black"/>
                </a:solidFill>
                <a:latin typeface="Bell MT" panose="02020503060305020303" pitchFamily="18" charset="0"/>
              </a:rPr>
              <a:t>Literature </a:t>
            </a:r>
            <a:r>
              <a:rPr lang="en-US" b="1" dirty="0" smtClean="0">
                <a:solidFill>
                  <a:prstClr val="black"/>
                </a:solidFill>
                <a:latin typeface="Bell MT" panose="02020503060305020303" pitchFamily="18" charset="0"/>
              </a:rPr>
              <a:t>Chairperson </a:t>
            </a:r>
            <a:r>
              <a:rPr lang="en-US" b="1" dirty="0">
                <a:solidFill>
                  <a:prstClr val="black"/>
                </a:solidFill>
                <a:latin typeface="Bell MT" panose="02020503060305020303" pitchFamily="18" charset="0"/>
              </a:rPr>
              <a:t>or online at </a:t>
            </a:r>
            <a:r>
              <a:rPr lang="en-US" b="1" u="sng" dirty="0">
                <a:solidFill>
                  <a:srgbClr val="0070C0"/>
                </a:solidFill>
                <a:latin typeface="Bookman Old Style" panose="02050604050505020204" pitchFamily="18" charset="0"/>
              </a:rPr>
              <a:t>naminnesota.org</a:t>
            </a:r>
          </a:p>
          <a:p>
            <a:pPr lvl="0"/>
            <a:endParaRPr lang="en-US" sz="2500" dirty="0">
              <a:solidFill>
                <a:prstClr val="black"/>
              </a:solidFill>
            </a:endParaRPr>
          </a:p>
          <a:p>
            <a:pPr lvl="0"/>
            <a:endParaRPr lang="en-US" sz="2500" dirty="0">
              <a:solidFill>
                <a:prstClr val="black"/>
              </a:solidFill>
            </a:endParaRPr>
          </a:p>
          <a:p>
            <a:endParaRPr lang="en-US" dirty="0"/>
          </a:p>
        </p:txBody>
      </p:sp>
    </p:spTree>
    <p:extLst>
      <p:ext uri="{BB962C8B-B14F-4D97-AF65-F5344CB8AC3E}">
        <p14:creationId xmlns:p14="http://schemas.microsoft.com/office/powerpoint/2010/main" val="344106824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u="sng" dirty="0" smtClean="0">
                <a:latin typeface="Bookman Old Style" panose="02050604050505020204" pitchFamily="18" charset="0"/>
              </a:rPr>
              <a:t>Conclusion</a:t>
            </a:r>
            <a:endParaRPr lang="en-US" sz="4000" b="1" u="sng" dirty="0">
              <a:latin typeface="Bookman Old Style" panose="02050604050505020204" pitchFamily="18" charset="0"/>
            </a:endParaRPr>
          </a:p>
        </p:txBody>
      </p:sp>
      <p:sp>
        <p:nvSpPr>
          <p:cNvPr id="3" name="Content Placeholder 2"/>
          <p:cNvSpPr>
            <a:spLocks noGrp="1"/>
          </p:cNvSpPr>
          <p:nvPr>
            <p:ph idx="1"/>
          </p:nvPr>
        </p:nvSpPr>
        <p:spPr>
          <a:xfrm>
            <a:off x="457200" y="1295400"/>
            <a:ext cx="8229600" cy="5181600"/>
          </a:xfrm>
        </p:spPr>
        <p:txBody>
          <a:bodyPr>
            <a:normAutofit/>
          </a:bodyPr>
          <a:lstStyle/>
          <a:p>
            <a:pPr marL="0" indent="0" algn="just">
              <a:buNone/>
            </a:pPr>
            <a:endParaRPr lang="en-US" sz="2800" dirty="0" smtClean="0">
              <a:latin typeface="Bell MT" panose="02020503060305020303" pitchFamily="18" charset="0"/>
            </a:endParaRPr>
          </a:p>
          <a:p>
            <a:pPr marL="0" indent="0" algn="just">
              <a:buNone/>
            </a:pPr>
            <a:r>
              <a:rPr lang="en-US" sz="2800" dirty="0" smtClean="0">
                <a:latin typeface="Bell MT" panose="02020503060305020303" pitchFamily="18" charset="0"/>
              </a:rPr>
              <a:t>“The widespread use of social networking and social media by our fellowship indicate that these forums are resources that can serve to facilitate greater communication and interactions among NA members. The ability to network with other recovering addicts and share in mutual support of one another’s recovery offers many members a way to enhance their relationship with the NA fellowship.”</a:t>
            </a:r>
          </a:p>
        </p:txBody>
      </p:sp>
    </p:spTree>
    <p:extLst>
      <p:ext uri="{BB962C8B-B14F-4D97-AF65-F5344CB8AC3E}">
        <p14:creationId xmlns:p14="http://schemas.microsoft.com/office/powerpoint/2010/main" val="154275151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just">
              <a:buNone/>
            </a:pPr>
            <a:endParaRPr lang="en-US" sz="2800" dirty="0" smtClean="0">
              <a:latin typeface="Bell MT" panose="02020503060305020303" pitchFamily="18" charset="0"/>
            </a:endParaRPr>
          </a:p>
          <a:p>
            <a:pPr marL="0" indent="0" algn="just">
              <a:buNone/>
            </a:pPr>
            <a:r>
              <a:rPr lang="en-US" sz="2800" dirty="0" smtClean="0">
                <a:latin typeface="Bell MT" panose="02020503060305020303" pitchFamily="18" charset="0"/>
              </a:rPr>
              <a:t>“With NA’s public image and the anonymity and privacy of our members at stake, it is crucial that those of us who choose to use these resources take great care in doing so.”</a:t>
            </a:r>
          </a:p>
          <a:p>
            <a:pPr marL="0" indent="0" algn="just">
              <a:buNone/>
            </a:pPr>
            <a:endParaRPr lang="en-US" sz="2800" dirty="0">
              <a:latin typeface="Bell MT" panose="02020503060305020303" pitchFamily="18" charset="0"/>
            </a:endParaRPr>
          </a:p>
          <a:p>
            <a:pPr marL="0" lvl="0" indent="0" algn="ctr">
              <a:buNone/>
            </a:pPr>
            <a:endParaRPr lang="en-US" sz="2400" dirty="0" smtClean="0">
              <a:solidFill>
                <a:prstClr val="black"/>
              </a:solidFill>
              <a:latin typeface="Bell MT" panose="02020503060305020303" pitchFamily="18" charset="0"/>
            </a:endParaRPr>
          </a:p>
          <a:p>
            <a:pPr marL="0" lvl="0" indent="0" algn="ctr">
              <a:buNone/>
            </a:pPr>
            <a:r>
              <a:rPr lang="en-US" sz="2400" dirty="0" smtClean="0">
                <a:solidFill>
                  <a:prstClr val="black"/>
                </a:solidFill>
                <a:latin typeface="Bell MT" panose="02020503060305020303" pitchFamily="18" charset="0"/>
              </a:rPr>
              <a:t>(</a:t>
            </a:r>
            <a:r>
              <a:rPr lang="en-US" sz="2400" dirty="0">
                <a:solidFill>
                  <a:prstClr val="black"/>
                </a:solidFill>
                <a:latin typeface="Bell MT" panose="02020503060305020303" pitchFamily="18" charset="0"/>
              </a:rPr>
              <a:t>Narcotics Anonymous World Services, 2011, pg. </a:t>
            </a:r>
            <a:r>
              <a:rPr lang="en-US" sz="2400" dirty="0" smtClean="0">
                <a:solidFill>
                  <a:prstClr val="black"/>
                </a:solidFill>
                <a:latin typeface="Bell MT" panose="02020503060305020303" pitchFamily="18" charset="0"/>
              </a:rPr>
              <a:t>10)</a:t>
            </a:r>
            <a:endParaRPr lang="en-US" sz="1800" dirty="0">
              <a:solidFill>
                <a:prstClr val="black"/>
              </a:solidFill>
              <a:latin typeface="Bell MT" panose="02020503060305020303" pitchFamily="18" charset="0"/>
            </a:endParaRPr>
          </a:p>
          <a:p>
            <a:pPr marL="0" indent="0" algn="ctr">
              <a:buNone/>
            </a:pPr>
            <a:endParaRPr lang="en-US" sz="2800" dirty="0">
              <a:latin typeface="Bell MT" panose="02020503060305020303" pitchFamily="18" charset="0"/>
            </a:endParaRPr>
          </a:p>
        </p:txBody>
      </p:sp>
    </p:spTree>
    <p:extLst>
      <p:ext uri="{BB962C8B-B14F-4D97-AF65-F5344CB8AC3E}">
        <p14:creationId xmlns:p14="http://schemas.microsoft.com/office/powerpoint/2010/main" val="75355351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spcBef>
                <a:spcPct val="20000"/>
              </a:spcBef>
            </a:pPr>
            <a:r>
              <a:rPr lang="en-US" sz="4800" dirty="0">
                <a:solidFill>
                  <a:prstClr val="black"/>
                </a:solidFill>
                <a:latin typeface="Bookman Old Style" panose="02050604050505020204" pitchFamily="18" charset="0"/>
                <a:ea typeface="+mn-ea"/>
                <a:cs typeface="+mn-cs"/>
              </a:rPr>
              <a:t/>
            </a:r>
            <a:br>
              <a:rPr lang="en-US" sz="4800" dirty="0">
                <a:solidFill>
                  <a:prstClr val="black"/>
                </a:solidFill>
                <a:latin typeface="Bookman Old Style" panose="02050604050505020204" pitchFamily="18" charset="0"/>
                <a:ea typeface="+mn-ea"/>
                <a:cs typeface="+mn-cs"/>
              </a:rPr>
            </a:b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228600"/>
            <a:ext cx="8432800" cy="6324600"/>
          </a:xfrm>
        </p:spPr>
      </p:pic>
    </p:spTree>
    <p:extLst>
      <p:ext uri="{BB962C8B-B14F-4D97-AF65-F5344CB8AC3E}">
        <p14:creationId xmlns:p14="http://schemas.microsoft.com/office/powerpoint/2010/main" val="207533371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u="sng" dirty="0" smtClean="0">
                <a:latin typeface="Bookman Old Style" panose="02050604050505020204" pitchFamily="18" charset="0"/>
                <a:cs typeface="Courier New" panose="02070309020205020404" pitchFamily="49" charset="0"/>
              </a:rPr>
              <a:t>Works Cited</a:t>
            </a:r>
            <a:endParaRPr lang="en-US" sz="4000" b="1" u="sng" dirty="0">
              <a:latin typeface="Bookman Old Style" panose="02050604050505020204" pitchFamily="18" charset="0"/>
              <a:cs typeface="Courier New" panose="02070309020205020404" pitchFamily="49" charset="0"/>
            </a:endParaRPr>
          </a:p>
        </p:txBody>
      </p:sp>
      <p:sp>
        <p:nvSpPr>
          <p:cNvPr id="3" name="Content Placeholder 2"/>
          <p:cNvSpPr>
            <a:spLocks noGrp="1"/>
          </p:cNvSpPr>
          <p:nvPr>
            <p:ph idx="1"/>
          </p:nvPr>
        </p:nvSpPr>
        <p:spPr>
          <a:xfrm>
            <a:off x="457200" y="1752600"/>
            <a:ext cx="8229600" cy="4373563"/>
          </a:xfrm>
        </p:spPr>
        <p:txBody>
          <a:bodyPr>
            <a:normAutofit/>
          </a:bodyPr>
          <a:lstStyle/>
          <a:p>
            <a:r>
              <a:rPr lang="en-US" sz="2800" b="1" i="1" dirty="0">
                <a:solidFill>
                  <a:prstClr val="black"/>
                </a:solidFill>
                <a:latin typeface="Bell MT" panose="02020503060305020303" pitchFamily="18" charset="0"/>
                <a:cs typeface="Courier New" panose="02070309020205020404" pitchFamily="49" charset="0"/>
              </a:rPr>
              <a:t>Miracles Happen: The Birth of Narcotics Anonymous in Words and Pictures. </a:t>
            </a:r>
            <a:r>
              <a:rPr lang="en-US" sz="2800" i="1" dirty="0">
                <a:solidFill>
                  <a:prstClr val="black"/>
                </a:solidFill>
                <a:latin typeface="Bell MT" panose="02020503060305020303" pitchFamily="18" charset="0"/>
                <a:cs typeface="Courier New" panose="02070309020205020404" pitchFamily="49" charset="0"/>
              </a:rPr>
              <a:t>Chatsworth, California: World Service </a:t>
            </a:r>
            <a:r>
              <a:rPr lang="en-US" sz="2800" i="1" dirty="0" smtClean="0">
                <a:solidFill>
                  <a:prstClr val="black"/>
                </a:solidFill>
                <a:latin typeface="Bell MT" panose="02020503060305020303" pitchFamily="18" charset="0"/>
                <a:cs typeface="Courier New" panose="02070309020205020404" pitchFamily="49" charset="0"/>
              </a:rPr>
              <a:t>Office</a:t>
            </a:r>
          </a:p>
          <a:p>
            <a:endParaRPr lang="en-US" sz="2800" i="1" dirty="0">
              <a:solidFill>
                <a:prstClr val="black"/>
              </a:solidFill>
              <a:latin typeface="Bell MT" panose="02020503060305020303" pitchFamily="18" charset="0"/>
              <a:cs typeface="Courier New" panose="02070309020205020404" pitchFamily="49" charset="0"/>
            </a:endParaRPr>
          </a:p>
          <a:p>
            <a:r>
              <a:rPr lang="en-US" sz="2800" b="1" dirty="0">
                <a:solidFill>
                  <a:prstClr val="black"/>
                </a:solidFill>
                <a:latin typeface="Bell MT" panose="02020503060305020303" pitchFamily="18" charset="0"/>
                <a:cs typeface="Courier New" panose="02070309020205020404" pitchFamily="49" charset="0"/>
              </a:rPr>
              <a:t>Social Media and Our Guiding </a:t>
            </a:r>
            <a:r>
              <a:rPr lang="en-US" sz="2800" b="1" dirty="0" smtClean="0">
                <a:solidFill>
                  <a:prstClr val="black"/>
                </a:solidFill>
                <a:latin typeface="Bell MT" panose="02020503060305020303" pitchFamily="18" charset="0"/>
                <a:cs typeface="Courier New" panose="02070309020205020404" pitchFamily="49" charset="0"/>
              </a:rPr>
              <a:t>Principles. </a:t>
            </a:r>
            <a:r>
              <a:rPr lang="en-US" sz="2800" i="1" dirty="0" smtClean="0">
                <a:solidFill>
                  <a:prstClr val="black"/>
                </a:solidFill>
                <a:latin typeface="Bell MT" panose="02020503060305020303" pitchFamily="18" charset="0"/>
                <a:cs typeface="Courier New" panose="02070309020205020404" pitchFamily="49" charset="0"/>
              </a:rPr>
              <a:t>Chatsworth</a:t>
            </a:r>
            <a:r>
              <a:rPr lang="en-US" sz="2800" i="1" dirty="0">
                <a:solidFill>
                  <a:prstClr val="black"/>
                </a:solidFill>
                <a:latin typeface="Bell MT" panose="02020503060305020303" pitchFamily="18" charset="0"/>
                <a:cs typeface="Courier New" panose="02070309020205020404" pitchFamily="49" charset="0"/>
              </a:rPr>
              <a:t>, California: World Service </a:t>
            </a:r>
            <a:r>
              <a:rPr lang="en-US" sz="2800" i="1" dirty="0" smtClean="0">
                <a:solidFill>
                  <a:prstClr val="black"/>
                </a:solidFill>
                <a:latin typeface="Bell MT" panose="02020503060305020303" pitchFamily="18" charset="0"/>
                <a:cs typeface="Courier New" panose="02070309020205020404" pitchFamily="49" charset="0"/>
              </a:rPr>
              <a:t>Office</a:t>
            </a:r>
          </a:p>
          <a:p>
            <a:endParaRPr lang="en-US" sz="2800" i="1" dirty="0">
              <a:solidFill>
                <a:prstClr val="black"/>
              </a:solidFill>
              <a:latin typeface="Bell MT" panose="02020503060305020303" pitchFamily="18" charset="0"/>
              <a:cs typeface="Courier New" panose="02070309020205020404" pitchFamily="49" charset="0"/>
            </a:endParaRPr>
          </a:p>
          <a:p>
            <a:pPr lvl="0"/>
            <a:r>
              <a:rPr lang="en-US" sz="2800" b="1" dirty="0" smtClean="0">
                <a:solidFill>
                  <a:prstClr val="black"/>
                </a:solidFill>
                <a:latin typeface="Bell MT" panose="02020503060305020303" pitchFamily="18" charset="0"/>
                <a:cs typeface="Courier New" panose="02070309020205020404" pitchFamily="49" charset="0"/>
              </a:rPr>
              <a:t>Narcotics Anonymous (Large Print). </a:t>
            </a:r>
            <a:r>
              <a:rPr lang="en-US" sz="2800" i="1" dirty="0">
                <a:solidFill>
                  <a:prstClr val="black"/>
                </a:solidFill>
                <a:latin typeface="Bell MT" panose="02020503060305020303" pitchFamily="18" charset="0"/>
                <a:cs typeface="Courier New" panose="02070309020205020404" pitchFamily="49" charset="0"/>
              </a:rPr>
              <a:t>Chatsworth, California: World Service Office</a:t>
            </a:r>
          </a:p>
          <a:p>
            <a:endParaRPr lang="en-US" sz="2400" b="1" dirty="0" smtClean="0">
              <a:solidFill>
                <a:prstClr val="black"/>
              </a:solidFill>
              <a:latin typeface="Bell MT" panose="02020503060305020303" pitchFamily="18" charset="0"/>
              <a:cs typeface="Courier New" panose="02070309020205020404" pitchFamily="49" charset="0"/>
            </a:endParaRPr>
          </a:p>
        </p:txBody>
      </p:sp>
    </p:spTree>
    <p:extLst>
      <p:ext uri="{BB962C8B-B14F-4D97-AF65-F5344CB8AC3E}">
        <p14:creationId xmlns:p14="http://schemas.microsoft.com/office/powerpoint/2010/main" val="34016480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5139</TotalTime>
  <Words>2071</Words>
  <Application>Microsoft Office PowerPoint</Application>
  <PresentationFormat>On-screen Show (4:3)</PresentationFormat>
  <Paragraphs>157</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  Social Media  -and- Narcotics Anonymous</vt:lpstr>
      <vt:lpstr>First, some history…</vt:lpstr>
      <vt:lpstr>Alcoholics Anonymous</vt:lpstr>
      <vt:lpstr>PowerPoint Presentation</vt:lpstr>
      <vt:lpstr>How did they handle this?</vt:lpstr>
      <vt:lpstr>Narcotics Anonymous</vt:lpstr>
      <vt:lpstr>PowerPoint Presentation</vt:lpstr>
      <vt:lpstr>PowerPoint Presentation</vt:lpstr>
      <vt:lpstr>PowerPoint Presentation</vt:lpstr>
      <vt:lpstr>Why does this matter?</vt:lpstr>
      <vt:lpstr>The Twelve Traditions</vt:lpstr>
      <vt:lpstr>The Answer is YES!!</vt:lpstr>
      <vt:lpstr>PowerPoint Presentation</vt:lpstr>
      <vt:lpstr>PowerPoint Presentation</vt:lpstr>
      <vt:lpstr> </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Public Relations Policy</vt:lpstr>
      <vt:lpstr>Attraction, Not Promotion</vt:lpstr>
      <vt:lpstr>Always Maintain Personal Anonymity</vt:lpstr>
      <vt:lpstr>At the level of press, radio, and films:</vt:lpstr>
      <vt:lpstr>PowerPoint Presentation</vt:lpstr>
      <vt:lpstr>PowerPoint Presentation</vt:lpstr>
      <vt:lpstr>Final Thoughts…</vt:lpstr>
      <vt:lpstr>Protect Everyone’s Privacy:</vt:lpstr>
      <vt:lpstr>PowerPoint Presentation</vt:lpstr>
      <vt:lpstr>NA Copyright</vt:lpstr>
      <vt:lpstr>PowerPoint Presentation</vt:lpstr>
      <vt:lpstr>NA Literature on Social Media:</vt:lpstr>
      <vt:lpstr>Conclusion</vt:lpstr>
      <vt:lpstr>PowerPoint Presentation</vt:lpstr>
      <vt:lpstr> </vt:lpstr>
      <vt:lpstr>Works Cited</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and Narcotics  Anonymous</dc:title>
  <dc:creator>Becky</dc:creator>
  <cp:lastModifiedBy>Becky</cp:lastModifiedBy>
  <cp:revision>88</cp:revision>
  <dcterms:created xsi:type="dcterms:W3CDTF">2019-01-14T17:53:59Z</dcterms:created>
  <dcterms:modified xsi:type="dcterms:W3CDTF">2019-01-19T03:56:59Z</dcterms:modified>
</cp:coreProperties>
</file>