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1"/>
  </p:notesMasterIdLst>
  <p:sldIdLst>
    <p:sldId id="256" r:id="rId2"/>
    <p:sldId id="260" r:id="rId3"/>
    <p:sldId id="259" r:id="rId4"/>
    <p:sldId id="261" r:id="rId5"/>
    <p:sldId id="272" r:id="rId6"/>
    <p:sldId id="275" r:id="rId7"/>
    <p:sldId id="262" r:id="rId8"/>
    <p:sldId id="263" r:id="rId9"/>
    <p:sldId id="270" r:id="rId10"/>
    <p:sldId id="257" r:id="rId11"/>
    <p:sldId id="276" r:id="rId12"/>
    <p:sldId id="269" r:id="rId13"/>
    <p:sldId id="267" r:id="rId14"/>
    <p:sldId id="271" r:id="rId15"/>
    <p:sldId id="273" r:id="rId16"/>
    <p:sldId id="264" r:id="rId17"/>
    <p:sldId id="274" r:id="rId18"/>
    <p:sldId id="265" r:id="rId19"/>
    <p:sldId id="268" r:id="rId2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8421" autoAdjust="0"/>
    <p:restoredTop sz="57418" autoAdjust="0"/>
  </p:normalViewPr>
  <p:slideViewPr>
    <p:cSldViewPr>
      <p:cViewPr varScale="1">
        <p:scale>
          <a:sx n="40" d="100"/>
          <a:sy n="40" d="100"/>
        </p:scale>
        <p:origin x="-2136" y="-114"/>
      </p:cViewPr>
      <p:guideLst>
        <p:guide orient="horz" pos="2160"/>
        <p:guide pos="2880"/>
      </p:guideLst>
    </p:cSldViewPr>
  </p:slideViewPr>
  <p:outlineViewPr>
    <p:cViewPr>
      <p:scale>
        <a:sx n="33" d="100"/>
        <a:sy n="33" d="100"/>
      </p:scale>
      <p:origin x="0" y="48605"/>
    </p:cViewPr>
  </p:outlineViewPr>
  <p:notesTextViewPr>
    <p:cViewPr>
      <p:scale>
        <a:sx n="100" d="100"/>
        <a:sy n="100" d="100"/>
      </p:scale>
      <p:origin x="0" y="0"/>
    </p:cViewPr>
  </p:notesTextViewPr>
  <p:notesViewPr>
    <p:cSldViewPr>
      <p:cViewPr varScale="1">
        <p:scale>
          <a:sx n="56" d="100"/>
          <a:sy n="56" d="100"/>
        </p:scale>
        <p:origin x="-2838" y="-84"/>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7497B96-C982-4978-898D-CE24777C3B16}" type="doc">
      <dgm:prSet loTypeId="urn:microsoft.com/office/officeart/2005/8/layout/pyramid3" loCatId="pyramid" qsTypeId="urn:microsoft.com/office/officeart/2005/8/quickstyle/simple2" qsCatId="simple" csTypeId="urn:microsoft.com/office/officeart/2005/8/colors/colorful5" csCatId="colorful" phldr="1"/>
      <dgm:spPr/>
    </dgm:pt>
    <dgm:pt modelId="{E72B8CC1-6532-480A-BC9D-4DFEAE375679}">
      <dgm:prSet phldrT="[Text]"/>
      <dgm:spPr/>
      <dgm:t>
        <a:bodyPr/>
        <a:lstStyle/>
        <a:p>
          <a:r>
            <a:rPr lang="en-US" dirty="0" smtClean="0"/>
            <a:t>Na Groups</a:t>
          </a:r>
          <a:endParaRPr lang="en-US" dirty="0"/>
        </a:p>
      </dgm:t>
    </dgm:pt>
    <dgm:pt modelId="{0A712202-ADC9-4E76-80D7-9CB9A1BF4AE3}" type="parTrans" cxnId="{536828CB-685B-4842-9F77-9B2E3DC288F1}">
      <dgm:prSet/>
      <dgm:spPr/>
      <dgm:t>
        <a:bodyPr/>
        <a:lstStyle/>
        <a:p>
          <a:endParaRPr lang="en-US"/>
        </a:p>
      </dgm:t>
    </dgm:pt>
    <dgm:pt modelId="{07C97CC6-E093-4852-ADFD-98FE0D58AF9F}" type="sibTrans" cxnId="{536828CB-685B-4842-9F77-9B2E3DC288F1}">
      <dgm:prSet/>
      <dgm:spPr/>
      <dgm:t>
        <a:bodyPr/>
        <a:lstStyle/>
        <a:p>
          <a:endParaRPr lang="en-US"/>
        </a:p>
      </dgm:t>
    </dgm:pt>
    <dgm:pt modelId="{80BA2D3E-C858-4B17-AE56-09FC66DDC377}">
      <dgm:prSet phldrT="[Text]"/>
      <dgm:spPr/>
      <dgm:t>
        <a:bodyPr/>
        <a:lstStyle/>
        <a:p>
          <a:r>
            <a:rPr lang="en-US" dirty="0" smtClean="0"/>
            <a:t>Areas</a:t>
          </a:r>
        </a:p>
      </dgm:t>
    </dgm:pt>
    <dgm:pt modelId="{733E0F21-517C-42D2-B996-8320D3976DAA}" type="parTrans" cxnId="{CC1E3D77-9595-46C3-8790-3DF62B48D8A1}">
      <dgm:prSet/>
      <dgm:spPr/>
      <dgm:t>
        <a:bodyPr/>
        <a:lstStyle/>
        <a:p>
          <a:endParaRPr lang="en-US"/>
        </a:p>
      </dgm:t>
    </dgm:pt>
    <dgm:pt modelId="{4AB4AB14-88A8-4E3C-A52B-D7C20FFA02F6}" type="sibTrans" cxnId="{CC1E3D77-9595-46C3-8790-3DF62B48D8A1}">
      <dgm:prSet/>
      <dgm:spPr/>
      <dgm:t>
        <a:bodyPr/>
        <a:lstStyle/>
        <a:p>
          <a:endParaRPr lang="en-US"/>
        </a:p>
      </dgm:t>
    </dgm:pt>
    <dgm:pt modelId="{E7A70190-AF65-40B7-8C14-BCAA7DFDC241}">
      <dgm:prSet phldrT="[Text]"/>
      <dgm:spPr/>
      <dgm:t>
        <a:bodyPr/>
        <a:lstStyle/>
        <a:p>
          <a:r>
            <a:rPr lang="en-US" dirty="0" smtClean="0"/>
            <a:t>WSO</a:t>
          </a:r>
          <a:endParaRPr lang="en-US" dirty="0"/>
        </a:p>
      </dgm:t>
    </dgm:pt>
    <dgm:pt modelId="{1E5B69BB-F624-4633-A2DF-583F7FDCB7E0}" type="parTrans" cxnId="{20F7FD19-41B5-4DDF-B7E9-1E9D1EF8F8B9}">
      <dgm:prSet/>
      <dgm:spPr/>
      <dgm:t>
        <a:bodyPr/>
        <a:lstStyle/>
        <a:p>
          <a:endParaRPr lang="en-US"/>
        </a:p>
      </dgm:t>
    </dgm:pt>
    <dgm:pt modelId="{2FA60117-92DE-4EA6-A3E8-DA61C6923FC3}" type="sibTrans" cxnId="{20F7FD19-41B5-4DDF-B7E9-1E9D1EF8F8B9}">
      <dgm:prSet/>
      <dgm:spPr/>
      <dgm:t>
        <a:bodyPr/>
        <a:lstStyle/>
        <a:p>
          <a:endParaRPr lang="en-US"/>
        </a:p>
      </dgm:t>
    </dgm:pt>
    <dgm:pt modelId="{D6170661-AC90-43D6-A6A7-A5CF3610CD45}">
      <dgm:prSet phldrT="[Text]"/>
      <dgm:spPr/>
      <dgm:t>
        <a:bodyPr/>
        <a:lstStyle/>
        <a:p>
          <a:r>
            <a:rPr lang="en-US" dirty="0" smtClean="0"/>
            <a:t>Region</a:t>
          </a:r>
        </a:p>
      </dgm:t>
    </dgm:pt>
    <dgm:pt modelId="{445A6933-15E4-4F46-AACD-4407D276D130}" type="parTrans" cxnId="{D839660F-147E-4B40-AF72-A76E7EEF3A02}">
      <dgm:prSet/>
      <dgm:spPr/>
    </dgm:pt>
    <dgm:pt modelId="{6EA9BB93-629E-4D86-AA1D-0C628A64D2D6}" type="sibTrans" cxnId="{D839660F-147E-4B40-AF72-A76E7EEF3A02}">
      <dgm:prSet/>
      <dgm:spPr/>
    </dgm:pt>
    <dgm:pt modelId="{1BDA6E84-A66F-4086-A406-BF8A0D94D060}" type="pres">
      <dgm:prSet presAssocID="{87497B96-C982-4978-898D-CE24777C3B16}" presName="Name0" presStyleCnt="0">
        <dgm:presLayoutVars>
          <dgm:dir/>
          <dgm:animLvl val="lvl"/>
          <dgm:resizeHandles val="exact"/>
        </dgm:presLayoutVars>
      </dgm:prSet>
      <dgm:spPr/>
    </dgm:pt>
    <dgm:pt modelId="{CDCB859F-3D43-40CE-B988-9C16BBEA7176}" type="pres">
      <dgm:prSet presAssocID="{E72B8CC1-6532-480A-BC9D-4DFEAE375679}" presName="Name8" presStyleCnt="0"/>
      <dgm:spPr/>
    </dgm:pt>
    <dgm:pt modelId="{F3D6EB2E-EC5C-42B7-9D87-3DBB693EBE46}" type="pres">
      <dgm:prSet presAssocID="{E72B8CC1-6532-480A-BC9D-4DFEAE375679}" presName="level" presStyleLbl="node1" presStyleIdx="0" presStyleCnt="4">
        <dgm:presLayoutVars>
          <dgm:chMax val="1"/>
          <dgm:bulletEnabled val="1"/>
        </dgm:presLayoutVars>
      </dgm:prSet>
      <dgm:spPr/>
      <dgm:t>
        <a:bodyPr/>
        <a:lstStyle/>
        <a:p>
          <a:endParaRPr lang="en-US"/>
        </a:p>
      </dgm:t>
    </dgm:pt>
    <dgm:pt modelId="{669DD6E8-27FE-4B21-A7E5-548B11E526DA}" type="pres">
      <dgm:prSet presAssocID="{E72B8CC1-6532-480A-BC9D-4DFEAE375679}" presName="levelTx" presStyleLbl="revTx" presStyleIdx="0" presStyleCnt="0">
        <dgm:presLayoutVars>
          <dgm:chMax val="1"/>
          <dgm:bulletEnabled val="1"/>
        </dgm:presLayoutVars>
      </dgm:prSet>
      <dgm:spPr/>
      <dgm:t>
        <a:bodyPr/>
        <a:lstStyle/>
        <a:p>
          <a:endParaRPr lang="en-US"/>
        </a:p>
      </dgm:t>
    </dgm:pt>
    <dgm:pt modelId="{5C2F3F31-CFD6-43D9-AB36-39CA73A2B1C0}" type="pres">
      <dgm:prSet presAssocID="{80BA2D3E-C858-4B17-AE56-09FC66DDC377}" presName="Name8" presStyleCnt="0"/>
      <dgm:spPr/>
    </dgm:pt>
    <dgm:pt modelId="{605BF37E-25D1-4E4D-8B1A-2AEF62AF13F6}" type="pres">
      <dgm:prSet presAssocID="{80BA2D3E-C858-4B17-AE56-09FC66DDC377}" presName="level" presStyleLbl="node1" presStyleIdx="1" presStyleCnt="4">
        <dgm:presLayoutVars>
          <dgm:chMax val="1"/>
          <dgm:bulletEnabled val="1"/>
        </dgm:presLayoutVars>
      </dgm:prSet>
      <dgm:spPr/>
      <dgm:t>
        <a:bodyPr/>
        <a:lstStyle/>
        <a:p>
          <a:endParaRPr lang="en-US"/>
        </a:p>
      </dgm:t>
    </dgm:pt>
    <dgm:pt modelId="{83BC3429-C568-4AC7-8138-72A5EC8BB052}" type="pres">
      <dgm:prSet presAssocID="{80BA2D3E-C858-4B17-AE56-09FC66DDC377}" presName="levelTx" presStyleLbl="revTx" presStyleIdx="0" presStyleCnt="0">
        <dgm:presLayoutVars>
          <dgm:chMax val="1"/>
          <dgm:bulletEnabled val="1"/>
        </dgm:presLayoutVars>
      </dgm:prSet>
      <dgm:spPr/>
      <dgm:t>
        <a:bodyPr/>
        <a:lstStyle/>
        <a:p>
          <a:endParaRPr lang="en-US"/>
        </a:p>
      </dgm:t>
    </dgm:pt>
    <dgm:pt modelId="{9409B34A-135C-443D-8D4D-56FC2DED8964}" type="pres">
      <dgm:prSet presAssocID="{D6170661-AC90-43D6-A6A7-A5CF3610CD45}" presName="Name8" presStyleCnt="0"/>
      <dgm:spPr/>
    </dgm:pt>
    <dgm:pt modelId="{92D123CC-8C7C-42A5-8303-6E77D905E9F3}" type="pres">
      <dgm:prSet presAssocID="{D6170661-AC90-43D6-A6A7-A5CF3610CD45}" presName="level" presStyleLbl="node1" presStyleIdx="2" presStyleCnt="4">
        <dgm:presLayoutVars>
          <dgm:chMax val="1"/>
          <dgm:bulletEnabled val="1"/>
        </dgm:presLayoutVars>
      </dgm:prSet>
      <dgm:spPr/>
      <dgm:t>
        <a:bodyPr/>
        <a:lstStyle/>
        <a:p>
          <a:endParaRPr lang="en-US"/>
        </a:p>
      </dgm:t>
    </dgm:pt>
    <dgm:pt modelId="{CA3C5868-5FF8-4647-BEF0-62954F62A14A}" type="pres">
      <dgm:prSet presAssocID="{D6170661-AC90-43D6-A6A7-A5CF3610CD45}" presName="levelTx" presStyleLbl="revTx" presStyleIdx="0" presStyleCnt="0">
        <dgm:presLayoutVars>
          <dgm:chMax val="1"/>
          <dgm:bulletEnabled val="1"/>
        </dgm:presLayoutVars>
      </dgm:prSet>
      <dgm:spPr/>
      <dgm:t>
        <a:bodyPr/>
        <a:lstStyle/>
        <a:p>
          <a:endParaRPr lang="en-US"/>
        </a:p>
      </dgm:t>
    </dgm:pt>
    <dgm:pt modelId="{67CB6308-9DE3-456F-B8B9-F66FDB6606E2}" type="pres">
      <dgm:prSet presAssocID="{E7A70190-AF65-40B7-8C14-BCAA7DFDC241}" presName="Name8" presStyleCnt="0"/>
      <dgm:spPr/>
    </dgm:pt>
    <dgm:pt modelId="{8C6314BE-A425-48FB-80B0-D1ECD18B96CA}" type="pres">
      <dgm:prSet presAssocID="{E7A70190-AF65-40B7-8C14-BCAA7DFDC241}" presName="level" presStyleLbl="node1" presStyleIdx="3" presStyleCnt="4">
        <dgm:presLayoutVars>
          <dgm:chMax val="1"/>
          <dgm:bulletEnabled val="1"/>
        </dgm:presLayoutVars>
      </dgm:prSet>
      <dgm:spPr/>
      <dgm:t>
        <a:bodyPr/>
        <a:lstStyle/>
        <a:p>
          <a:endParaRPr lang="en-US"/>
        </a:p>
      </dgm:t>
    </dgm:pt>
    <dgm:pt modelId="{E5F1F941-8C63-4B40-B38A-1A7F736E5459}" type="pres">
      <dgm:prSet presAssocID="{E7A70190-AF65-40B7-8C14-BCAA7DFDC241}" presName="levelTx" presStyleLbl="revTx" presStyleIdx="0" presStyleCnt="0">
        <dgm:presLayoutVars>
          <dgm:chMax val="1"/>
          <dgm:bulletEnabled val="1"/>
        </dgm:presLayoutVars>
      </dgm:prSet>
      <dgm:spPr/>
      <dgm:t>
        <a:bodyPr/>
        <a:lstStyle/>
        <a:p>
          <a:endParaRPr lang="en-US"/>
        </a:p>
      </dgm:t>
    </dgm:pt>
  </dgm:ptLst>
  <dgm:cxnLst>
    <dgm:cxn modelId="{70DF606B-EB00-411F-943E-50AF6B92F77C}" type="presOf" srcId="{D6170661-AC90-43D6-A6A7-A5CF3610CD45}" destId="{CA3C5868-5FF8-4647-BEF0-62954F62A14A}" srcOrd="1" destOrd="0" presId="urn:microsoft.com/office/officeart/2005/8/layout/pyramid3"/>
    <dgm:cxn modelId="{D839660F-147E-4B40-AF72-A76E7EEF3A02}" srcId="{87497B96-C982-4978-898D-CE24777C3B16}" destId="{D6170661-AC90-43D6-A6A7-A5CF3610CD45}" srcOrd="2" destOrd="0" parTransId="{445A6933-15E4-4F46-AACD-4407D276D130}" sibTransId="{6EA9BB93-629E-4D86-AA1D-0C628A64D2D6}"/>
    <dgm:cxn modelId="{6FB5D12B-03BB-4F5A-8D03-F8C8BC7B2BF1}" type="presOf" srcId="{E72B8CC1-6532-480A-BC9D-4DFEAE375679}" destId="{F3D6EB2E-EC5C-42B7-9D87-3DBB693EBE46}" srcOrd="0" destOrd="0" presId="urn:microsoft.com/office/officeart/2005/8/layout/pyramid3"/>
    <dgm:cxn modelId="{536828CB-685B-4842-9F77-9B2E3DC288F1}" srcId="{87497B96-C982-4978-898D-CE24777C3B16}" destId="{E72B8CC1-6532-480A-BC9D-4DFEAE375679}" srcOrd="0" destOrd="0" parTransId="{0A712202-ADC9-4E76-80D7-9CB9A1BF4AE3}" sibTransId="{07C97CC6-E093-4852-ADFD-98FE0D58AF9F}"/>
    <dgm:cxn modelId="{1D207AA1-4E28-4C92-9F36-7A7EF0303298}" type="presOf" srcId="{80BA2D3E-C858-4B17-AE56-09FC66DDC377}" destId="{83BC3429-C568-4AC7-8138-72A5EC8BB052}" srcOrd="1" destOrd="0" presId="urn:microsoft.com/office/officeart/2005/8/layout/pyramid3"/>
    <dgm:cxn modelId="{FD8D7348-22CA-4401-B947-2C7EBE741886}" type="presOf" srcId="{E7A70190-AF65-40B7-8C14-BCAA7DFDC241}" destId="{8C6314BE-A425-48FB-80B0-D1ECD18B96CA}" srcOrd="0" destOrd="0" presId="urn:microsoft.com/office/officeart/2005/8/layout/pyramid3"/>
    <dgm:cxn modelId="{E6D65E9A-F491-467F-AEB2-77FEEC53F09E}" type="presOf" srcId="{87497B96-C982-4978-898D-CE24777C3B16}" destId="{1BDA6E84-A66F-4086-A406-BF8A0D94D060}" srcOrd="0" destOrd="0" presId="urn:microsoft.com/office/officeart/2005/8/layout/pyramid3"/>
    <dgm:cxn modelId="{A2D989E7-26A2-41F9-A31F-2179D606A0B9}" type="presOf" srcId="{E72B8CC1-6532-480A-BC9D-4DFEAE375679}" destId="{669DD6E8-27FE-4B21-A7E5-548B11E526DA}" srcOrd="1" destOrd="0" presId="urn:microsoft.com/office/officeart/2005/8/layout/pyramid3"/>
    <dgm:cxn modelId="{0C5C21F3-3A8C-4838-BC4B-083096ED9C79}" type="presOf" srcId="{E7A70190-AF65-40B7-8C14-BCAA7DFDC241}" destId="{E5F1F941-8C63-4B40-B38A-1A7F736E5459}" srcOrd="1" destOrd="0" presId="urn:microsoft.com/office/officeart/2005/8/layout/pyramid3"/>
    <dgm:cxn modelId="{2FC4464E-DF83-4349-88B3-1244E39A4551}" type="presOf" srcId="{80BA2D3E-C858-4B17-AE56-09FC66DDC377}" destId="{605BF37E-25D1-4E4D-8B1A-2AEF62AF13F6}" srcOrd="0" destOrd="0" presId="urn:microsoft.com/office/officeart/2005/8/layout/pyramid3"/>
    <dgm:cxn modelId="{CC1E3D77-9595-46C3-8790-3DF62B48D8A1}" srcId="{87497B96-C982-4978-898D-CE24777C3B16}" destId="{80BA2D3E-C858-4B17-AE56-09FC66DDC377}" srcOrd="1" destOrd="0" parTransId="{733E0F21-517C-42D2-B996-8320D3976DAA}" sibTransId="{4AB4AB14-88A8-4E3C-A52B-D7C20FFA02F6}"/>
    <dgm:cxn modelId="{20F7FD19-41B5-4DDF-B7E9-1E9D1EF8F8B9}" srcId="{87497B96-C982-4978-898D-CE24777C3B16}" destId="{E7A70190-AF65-40B7-8C14-BCAA7DFDC241}" srcOrd="3" destOrd="0" parTransId="{1E5B69BB-F624-4633-A2DF-583F7FDCB7E0}" sibTransId="{2FA60117-92DE-4EA6-A3E8-DA61C6923FC3}"/>
    <dgm:cxn modelId="{316DED87-C0B6-4CAD-8184-2EE7D08EF448}" type="presOf" srcId="{D6170661-AC90-43D6-A6A7-A5CF3610CD45}" destId="{92D123CC-8C7C-42A5-8303-6E77D905E9F3}" srcOrd="0" destOrd="0" presId="urn:microsoft.com/office/officeart/2005/8/layout/pyramid3"/>
    <dgm:cxn modelId="{0D82695F-9307-49F3-AA0F-1127D25C9005}" type="presParOf" srcId="{1BDA6E84-A66F-4086-A406-BF8A0D94D060}" destId="{CDCB859F-3D43-40CE-B988-9C16BBEA7176}" srcOrd="0" destOrd="0" presId="urn:microsoft.com/office/officeart/2005/8/layout/pyramid3"/>
    <dgm:cxn modelId="{725CC772-4058-497F-952C-DB907F446748}" type="presParOf" srcId="{CDCB859F-3D43-40CE-B988-9C16BBEA7176}" destId="{F3D6EB2E-EC5C-42B7-9D87-3DBB693EBE46}" srcOrd="0" destOrd="0" presId="urn:microsoft.com/office/officeart/2005/8/layout/pyramid3"/>
    <dgm:cxn modelId="{61CEF589-2966-452A-A175-D24C24991302}" type="presParOf" srcId="{CDCB859F-3D43-40CE-B988-9C16BBEA7176}" destId="{669DD6E8-27FE-4B21-A7E5-548B11E526DA}" srcOrd="1" destOrd="0" presId="urn:microsoft.com/office/officeart/2005/8/layout/pyramid3"/>
    <dgm:cxn modelId="{90FD29FA-4238-4498-A4C3-21C3B44CDE0E}" type="presParOf" srcId="{1BDA6E84-A66F-4086-A406-BF8A0D94D060}" destId="{5C2F3F31-CFD6-43D9-AB36-39CA73A2B1C0}" srcOrd="1" destOrd="0" presId="urn:microsoft.com/office/officeart/2005/8/layout/pyramid3"/>
    <dgm:cxn modelId="{66BBB0B3-2348-470A-89F4-AC8F41C5B627}" type="presParOf" srcId="{5C2F3F31-CFD6-43D9-AB36-39CA73A2B1C0}" destId="{605BF37E-25D1-4E4D-8B1A-2AEF62AF13F6}" srcOrd="0" destOrd="0" presId="urn:microsoft.com/office/officeart/2005/8/layout/pyramid3"/>
    <dgm:cxn modelId="{78626C67-686E-47D2-8F5A-A2474AAE1527}" type="presParOf" srcId="{5C2F3F31-CFD6-43D9-AB36-39CA73A2B1C0}" destId="{83BC3429-C568-4AC7-8138-72A5EC8BB052}" srcOrd="1" destOrd="0" presId="urn:microsoft.com/office/officeart/2005/8/layout/pyramid3"/>
    <dgm:cxn modelId="{853F629C-8E52-4B0C-9E3E-4C7D60FA92E8}" type="presParOf" srcId="{1BDA6E84-A66F-4086-A406-BF8A0D94D060}" destId="{9409B34A-135C-443D-8D4D-56FC2DED8964}" srcOrd="2" destOrd="0" presId="urn:microsoft.com/office/officeart/2005/8/layout/pyramid3"/>
    <dgm:cxn modelId="{FEE474DB-8FA8-4324-B1CF-D56375B440FA}" type="presParOf" srcId="{9409B34A-135C-443D-8D4D-56FC2DED8964}" destId="{92D123CC-8C7C-42A5-8303-6E77D905E9F3}" srcOrd="0" destOrd="0" presId="urn:microsoft.com/office/officeart/2005/8/layout/pyramid3"/>
    <dgm:cxn modelId="{F9AE70E0-EDDD-4629-8BBF-80D39D3EABC8}" type="presParOf" srcId="{9409B34A-135C-443D-8D4D-56FC2DED8964}" destId="{CA3C5868-5FF8-4647-BEF0-62954F62A14A}" srcOrd="1" destOrd="0" presId="urn:microsoft.com/office/officeart/2005/8/layout/pyramid3"/>
    <dgm:cxn modelId="{C09E6B45-83F0-4349-ADE2-62312C8B8139}" type="presParOf" srcId="{1BDA6E84-A66F-4086-A406-BF8A0D94D060}" destId="{67CB6308-9DE3-456F-B8B9-F66FDB6606E2}" srcOrd="3" destOrd="0" presId="urn:microsoft.com/office/officeart/2005/8/layout/pyramid3"/>
    <dgm:cxn modelId="{C4ADA7DD-0404-4A0D-9ECA-6830AC265BB1}" type="presParOf" srcId="{67CB6308-9DE3-456F-B8B9-F66FDB6606E2}" destId="{8C6314BE-A425-48FB-80B0-D1ECD18B96CA}" srcOrd="0" destOrd="0" presId="urn:microsoft.com/office/officeart/2005/8/layout/pyramid3"/>
    <dgm:cxn modelId="{BF54E37D-8C71-4080-9FDA-2D53DF3FA346}" type="presParOf" srcId="{67CB6308-9DE3-456F-B8B9-F66FDB6606E2}" destId="{E5F1F941-8C63-4B40-B38A-1A7F736E5459}" srcOrd="1" destOrd="0" presId="urn:microsoft.com/office/officeart/2005/8/layout/pyramid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3D6EB2E-EC5C-42B7-9D87-3DBB693EBE46}">
      <dsp:nvSpPr>
        <dsp:cNvPr id="0" name=""/>
        <dsp:cNvSpPr/>
      </dsp:nvSpPr>
      <dsp:spPr>
        <a:xfrm rot="10800000">
          <a:off x="0" y="0"/>
          <a:ext cx="8839200" cy="1314450"/>
        </a:xfrm>
        <a:prstGeom prst="trapezoid">
          <a:avLst>
            <a:gd name="adj" fmla="val 84058"/>
          </a:avLst>
        </a:prstGeom>
        <a:solidFill>
          <a:schemeClr val="accent5">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82550" tIns="82550" rIns="82550" bIns="82550" numCol="1" spcCol="1270" anchor="ctr" anchorCtr="0">
          <a:noAutofit/>
        </a:bodyPr>
        <a:lstStyle/>
        <a:p>
          <a:pPr lvl="0" algn="ctr" defTabSz="2889250">
            <a:lnSpc>
              <a:spcPct val="90000"/>
            </a:lnSpc>
            <a:spcBef>
              <a:spcPct val="0"/>
            </a:spcBef>
            <a:spcAft>
              <a:spcPct val="35000"/>
            </a:spcAft>
          </a:pPr>
          <a:r>
            <a:rPr lang="en-US" sz="6500" kern="1200" dirty="0" smtClean="0"/>
            <a:t>Na Groups</a:t>
          </a:r>
          <a:endParaRPr lang="en-US" sz="6500" kern="1200" dirty="0"/>
        </a:p>
      </dsp:txBody>
      <dsp:txXfrm rot="-10800000">
        <a:off x="1546859" y="0"/>
        <a:ext cx="5745480" cy="1314450"/>
      </dsp:txXfrm>
    </dsp:sp>
    <dsp:sp modelId="{605BF37E-25D1-4E4D-8B1A-2AEF62AF13F6}">
      <dsp:nvSpPr>
        <dsp:cNvPr id="0" name=""/>
        <dsp:cNvSpPr/>
      </dsp:nvSpPr>
      <dsp:spPr>
        <a:xfrm rot="10800000">
          <a:off x="1104899" y="1314450"/>
          <a:ext cx="6629400" cy="1314450"/>
        </a:xfrm>
        <a:prstGeom prst="trapezoid">
          <a:avLst>
            <a:gd name="adj" fmla="val 84058"/>
          </a:avLst>
        </a:prstGeom>
        <a:solidFill>
          <a:schemeClr val="accent5">
            <a:hueOff val="-3311292"/>
            <a:satOff val="13270"/>
            <a:lumOff val="2876"/>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82550" tIns="82550" rIns="82550" bIns="82550" numCol="1" spcCol="1270" anchor="ctr" anchorCtr="0">
          <a:noAutofit/>
        </a:bodyPr>
        <a:lstStyle/>
        <a:p>
          <a:pPr lvl="0" algn="ctr" defTabSz="2889250">
            <a:lnSpc>
              <a:spcPct val="90000"/>
            </a:lnSpc>
            <a:spcBef>
              <a:spcPct val="0"/>
            </a:spcBef>
            <a:spcAft>
              <a:spcPct val="35000"/>
            </a:spcAft>
          </a:pPr>
          <a:r>
            <a:rPr lang="en-US" sz="6500" kern="1200" dirty="0" smtClean="0"/>
            <a:t>Areas</a:t>
          </a:r>
        </a:p>
      </dsp:txBody>
      <dsp:txXfrm rot="-10800000">
        <a:off x="2265044" y="1314450"/>
        <a:ext cx="4309110" cy="1314450"/>
      </dsp:txXfrm>
    </dsp:sp>
    <dsp:sp modelId="{92D123CC-8C7C-42A5-8303-6E77D905E9F3}">
      <dsp:nvSpPr>
        <dsp:cNvPr id="0" name=""/>
        <dsp:cNvSpPr/>
      </dsp:nvSpPr>
      <dsp:spPr>
        <a:xfrm rot="10800000">
          <a:off x="2209800" y="2628900"/>
          <a:ext cx="4419600" cy="1314450"/>
        </a:xfrm>
        <a:prstGeom prst="trapezoid">
          <a:avLst>
            <a:gd name="adj" fmla="val 84058"/>
          </a:avLst>
        </a:prstGeom>
        <a:solidFill>
          <a:schemeClr val="accent5">
            <a:hueOff val="-6622584"/>
            <a:satOff val="26541"/>
            <a:lumOff val="5752"/>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82550" tIns="82550" rIns="82550" bIns="82550" numCol="1" spcCol="1270" anchor="ctr" anchorCtr="0">
          <a:noAutofit/>
        </a:bodyPr>
        <a:lstStyle/>
        <a:p>
          <a:pPr lvl="0" algn="ctr" defTabSz="2889250">
            <a:lnSpc>
              <a:spcPct val="90000"/>
            </a:lnSpc>
            <a:spcBef>
              <a:spcPct val="0"/>
            </a:spcBef>
            <a:spcAft>
              <a:spcPct val="35000"/>
            </a:spcAft>
          </a:pPr>
          <a:r>
            <a:rPr lang="en-US" sz="6500" kern="1200" dirty="0" smtClean="0"/>
            <a:t>Region</a:t>
          </a:r>
        </a:p>
      </dsp:txBody>
      <dsp:txXfrm rot="-10800000">
        <a:off x="2983229" y="2628900"/>
        <a:ext cx="2872740" cy="1314450"/>
      </dsp:txXfrm>
    </dsp:sp>
    <dsp:sp modelId="{8C6314BE-A425-48FB-80B0-D1ECD18B96CA}">
      <dsp:nvSpPr>
        <dsp:cNvPr id="0" name=""/>
        <dsp:cNvSpPr/>
      </dsp:nvSpPr>
      <dsp:spPr>
        <a:xfrm rot="10800000">
          <a:off x="3314700" y="3943350"/>
          <a:ext cx="2209800" cy="1314450"/>
        </a:xfrm>
        <a:prstGeom prst="trapezoid">
          <a:avLst>
            <a:gd name="adj" fmla="val 84058"/>
          </a:avLst>
        </a:prstGeom>
        <a:solidFill>
          <a:schemeClr val="accent5">
            <a:hueOff val="-9933876"/>
            <a:satOff val="39811"/>
            <a:lumOff val="8628"/>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82550" tIns="82550" rIns="82550" bIns="82550" numCol="1" spcCol="1270" anchor="ctr" anchorCtr="0">
          <a:noAutofit/>
        </a:bodyPr>
        <a:lstStyle/>
        <a:p>
          <a:pPr lvl="0" algn="ctr" defTabSz="2889250">
            <a:lnSpc>
              <a:spcPct val="90000"/>
            </a:lnSpc>
            <a:spcBef>
              <a:spcPct val="0"/>
            </a:spcBef>
            <a:spcAft>
              <a:spcPct val="35000"/>
            </a:spcAft>
          </a:pPr>
          <a:r>
            <a:rPr lang="en-US" sz="6500" kern="1200" dirty="0" smtClean="0"/>
            <a:t>WSO</a:t>
          </a:r>
          <a:endParaRPr lang="en-US" sz="6500" kern="1200" dirty="0"/>
        </a:p>
      </dsp:txBody>
      <dsp:txXfrm rot="-10800000">
        <a:off x="3314700" y="3943350"/>
        <a:ext cx="2209800" cy="1314450"/>
      </dsp:txXfrm>
    </dsp:sp>
  </dsp:spTree>
</dsp:drawing>
</file>

<file path=ppt/diagrams/layout1.xml><?xml version="1.0" encoding="utf-8"?>
<dgm:layoutDef xmlns:dgm="http://schemas.openxmlformats.org/drawingml/2006/diagram" xmlns:a="http://schemas.openxmlformats.org/drawingml/2006/main" uniqueId="urn:microsoft.com/office/officeart/2005/8/layout/pyramid3">
  <dgm:title val=""/>
  <dgm:desc val=""/>
  <dgm:catLst>
    <dgm:cat type="pyramid" pri="2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pyra">
          <dgm:param type="linDir" val="fromT"/>
          <dgm:param type="txDir" val="fromT"/>
          <dgm:param type="pyraAcctPos" val="aft"/>
          <dgm:param type="pyraAcctTxMar" val="step"/>
          <dgm:param type="pyraAcctBkgdNode" val="acctBkgd"/>
          <dgm:param type="pyraAcctTxNode" val="acctTx"/>
          <dgm:param type="pyraLvlNode" val="level"/>
        </dgm:alg>
      </dgm:if>
      <dgm:else name="Name3">
        <dgm:alg type="pyra">
          <dgm:param type="linDir" val="fromT"/>
          <dgm:param type="txDir" val="fromT"/>
          <dgm:param type="pyraAcctPos" val="bef"/>
          <dgm:param type="pyraAcctTxMar" val="step"/>
          <dgm:param type="pyraAcctBkgdNode" val="acctBkgd"/>
          <dgm:param type="pyraAcctTxNode" val="acctTx"/>
          <dgm:param type="pyraLvlNode" val="level"/>
        </dgm:alg>
      </dgm:else>
    </dgm:choose>
    <dgm:shape xmlns:r="http://schemas.openxmlformats.org/officeDocument/2006/relationships" r:blip="">
      <dgm:adjLst/>
    </dgm:shape>
    <dgm:presOf/>
    <dgm:choose name="Name4">
      <dgm:if name="Name5" axis="root des" ptType="all node" func="maxDepth" op="gte" val="2">
        <dgm:constrLst>
          <dgm:constr type="primFontSz" for="des" forName="levelTx" op="equ"/>
          <dgm:constr type="secFontSz" for="des" forName="acctTx" op="equ"/>
          <dgm:constr type="pyraAcctRatio" val="0.32"/>
        </dgm:constrLst>
      </dgm:if>
      <dgm:else name="Name6">
        <dgm:constrLst>
          <dgm:constr type="primFontSz" for="des" forName="levelTx" op="equ"/>
          <dgm:constr type="secFontSz" for="des" forName="acctTx" op="equ"/>
          <dgm:constr type="pyraAcctRatio"/>
        </dgm:constrLst>
      </dgm:else>
    </dgm:choose>
    <dgm:ruleLst/>
    <dgm:forEach name="Name7" axis="ch" ptType="node">
      <dgm:layoutNode name="Name8">
        <dgm:alg type="composite">
          <dgm:param type="horzAlign" val="none"/>
        </dgm:alg>
        <dgm:shape xmlns:r="http://schemas.openxmlformats.org/officeDocument/2006/relationships" r:blip="">
          <dgm:adjLst/>
        </dgm:shape>
        <dgm:presOf/>
        <dgm:choose name="Name9">
          <dgm:if name="Name10" axis="self" ptType="node" func="revPos" op="equ" val="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dgm:constr type="h" for="ch" forName="levelTx" refType="h" refFor="ch" refForName="level"/>
            </dgm:constrLst>
          </dgm:if>
          <dgm:else name="Name1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fact="0.65"/>
              <dgm:constr type="h" for="ch" forName="levelTx" refType="h" refFor="ch" refForName="level"/>
            </dgm:constrLst>
          </dgm:else>
        </dgm:choose>
        <dgm:ruleLst/>
        <dgm:choose name="Name12">
          <dgm:if name="Name13" axis="ch" ptType="node" func="cnt" op="gte" val="1">
            <dgm:layoutNode name="acctBkgd" styleLbl="alignAcc1">
              <dgm:alg type="sp"/>
              <dgm:shape xmlns:r="http://schemas.openxmlformats.org/officeDocument/2006/relationships" type="nonIsoscelesTrapezoid" r:blip="">
                <dgm:adjLst/>
              </dgm:shape>
              <dgm:presOf axis="des" ptType="node"/>
              <dgm:constrLst/>
              <dgm:ruleLst/>
            </dgm:layoutNode>
            <dgm:layoutNode name="acctTx" styleLbl="alignAcc1">
              <dgm:varLst>
                <dgm:bulletEnabled val="1"/>
              </dgm:varLst>
              <dgm:alg type="tx">
                <dgm:param type="stBulletLvl" val="1"/>
                <dgm:param type="txAnchorVertCh" val="t"/>
              </dgm:alg>
              <dgm:shape xmlns:r="http://schemas.openxmlformats.org/officeDocument/2006/relationships" type="nonIsoscelesTrapezoid" r:blip="" hideGeom="1">
                <dgm:adjLst/>
              </dgm:shape>
              <dgm:presOf axis="des" ptType="node"/>
              <dgm:constrLst>
                <dgm:constr type="secFontSz" val="65"/>
                <dgm:constr type="primFontSz" refType="secFontSz"/>
                <dgm:constr type="tMarg" refType="secFontSz" fact="0.3"/>
                <dgm:constr type="bMarg" refType="secFontSz" fact="0.3"/>
                <dgm:constr type="lMarg" refType="secFontSz" fact="0.3"/>
                <dgm:constr type="rMarg" refType="secFontSz" fact="0.3"/>
              </dgm:constrLst>
              <dgm:ruleLst>
                <dgm:rule type="secFontSz" val="5" fact="NaN" max="NaN"/>
              </dgm:ruleLst>
            </dgm:layoutNode>
          </dgm:if>
          <dgm:else name="Name14"/>
        </dgm:choose>
        <dgm:layoutNode name="level">
          <dgm:varLst>
            <dgm:chMax val="1"/>
            <dgm:bulletEnabled val="1"/>
          </dgm:varLst>
          <dgm:alg type="sp"/>
          <dgm:shape xmlns:r="http://schemas.openxmlformats.org/officeDocument/2006/relationships" type="trapezoid" r:blip="">
            <dgm:adjLst/>
          </dgm:shape>
          <dgm:presOf axis="self"/>
          <dgm:constrLst>
            <dgm:constr type="h" val="500"/>
            <dgm:constr type="w" val="1"/>
          </dgm:constrLst>
          <dgm:ruleLst/>
        </dgm:layoutNode>
        <dgm:layoutNode name="levelTx" styleLbl="revTx">
          <dgm:varLst>
            <dgm:chMax val="1"/>
            <dgm:bulletEnabled val="1"/>
          </dgm:varLst>
          <dgm:alg type="tx"/>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38222E1-5157-4CC8-8B30-151916D6E3EB}" type="datetimeFigureOut">
              <a:rPr lang="en-US" smtClean="0"/>
              <a:t>1/3/2017</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8A51896-78AB-4572-9CB4-732DA2BFCA29}" type="slidenum">
              <a:rPr lang="en-US" smtClean="0"/>
              <a:t>‹#›</a:t>
            </a:fld>
            <a:endParaRPr lang="en-US"/>
          </a:p>
        </p:txBody>
      </p:sp>
    </p:spTree>
    <p:extLst>
      <p:ext uri="{BB962C8B-B14F-4D97-AF65-F5344CB8AC3E}">
        <p14:creationId xmlns:p14="http://schemas.microsoft.com/office/powerpoint/2010/main" val="181477960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Good Morning/Afternoon!</a:t>
            </a:r>
            <a:r>
              <a:rPr lang="en-US" baseline="0" dirty="0" smtClean="0"/>
              <a:t> Thank you for inviting us to speak to you today.</a:t>
            </a:r>
          </a:p>
          <a:p>
            <a:endParaRPr lang="en-US" baseline="0" dirty="0" smtClean="0"/>
          </a:p>
          <a:p>
            <a:r>
              <a:rPr lang="en-US" baseline="0" dirty="0" smtClean="0"/>
              <a:t>We are the Public Relations subcommittee for Narcotics Anonymous in this area.</a:t>
            </a:r>
          </a:p>
          <a:p>
            <a:endParaRPr lang="en-US" dirty="0" smtClean="0"/>
          </a:p>
          <a:p>
            <a:endParaRPr lang="en-US" dirty="0"/>
          </a:p>
        </p:txBody>
      </p:sp>
      <p:sp>
        <p:nvSpPr>
          <p:cNvPr id="4" name="Slide Number Placeholder 3"/>
          <p:cNvSpPr>
            <a:spLocks noGrp="1"/>
          </p:cNvSpPr>
          <p:nvPr>
            <p:ph type="sldNum" sz="quarter" idx="10"/>
          </p:nvPr>
        </p:nvSpPr>
        <p:spPr/>
        <p:txBody>
          <a:bodyPr/>
          <a:lstStyle/>
          <a:p>
            <a:fld id="{28A51896-78AB-4572-9CB4-732DA2BFCA29}" type="slidenum">
              <a:rPr lang="en-US" smtClean="0"/>
              <a:t>1</a:t>
            </a:fld>
            <a:endParaRPr lang="en-US" dirty="0"/>
          </a:p>
        </p:txBody>
      </p:sp>
    </p:spTree>
    <p:extLst>
      <p:ext uri="{BB962C8B-B14F-4D97-AF65-F5344CB8AC3E}">
        <p14:creationId xmlns:p14="http://schemas.microsoft.com/office/powerpoint/2010/main" val="205000073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is our message: An addict, any addict,</a:t>
            </a:r>
            <a:r>
              <a:rPr lang="en-US" baseline="0" dirty="0" smtClean="0"/>
              <a:t> can stop using, lose the desire to use, and find a new way to live. This is our entire message. </a:t>
            </a:r>
            <a:r>
              <a:rPr lang="en-US" dirty="0" smtClean="0"/>
              <a:t>Our</a:t>
            </a:r>
            <a:r>
              <a:rPr lang="en-US" baseline="0" dirty="0" smtClean="0"/>
              <a:t> message is all about freedom from active addiction.  </a:t>
            </a:r>
          </a:p>
          <a:p>
            <a:endParaRPr lang="en-US" baseline="0" dirty="0" smtClean="0"/>
          </a:p>
          <a:p>
            <a:r>
              <a:rPr lang="en-US" baseline="0" dirty="0" smtClean="0"/>
              <a:t>As a fellowship we have one primary purpose, to carry our message to the addict who still suffers.</a:t>
            </a:r>
          </a:p>
        </p:txBody>
      </p:sp>
      <p:sp>
        <p:nvSpPr>
          <p:cNvPr id="4" name="Slide Number Placeholder 3"/>
          <p:cNvSpPr>
            <a:spLocks noGrp="1"/>
          </p:cNvSpPr>
          <p:nvPr>
            <p:ph type="sldNum" sz="quarter" idx="10"/>
          </p:nvPr>
        </p:nvSpPr>
        <p:spPr/>
        <p:txBody>
          <a:bodyPr/>
          <a:lstStyle/>
          <a:p>
            <a:fld id="{28A51896-78AB-4572-9CB4-732DA2BFCA29}" type="slidenum">
              <a:rPr lang="en-US" smtClean="0"/>
              <a:t>2</a:t>
            </a:fld>
            <a:endParaRPr lang="en-US" dirty="0"/>
          </a:p>
        </p:txBody>
      </p:sp>
    </p:spTree>
    <p:extLst>
      <p:ext uri="{BB962C8B-B14F-4D97-AF65-F5344CB8AC3E}">
        <p14:creationId xmlns:p14="http://schemas.microsoft.com/office/powerpoint/2010/main" val="230580045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lang="en-US" dirty="0" smtClean="0"/>
              <a:t>Our overall goal</a:t>
            </a:r>
            <a:r>
              <a:rPr lang="en-US" baseline="0" dirty="0" smtClean="0"/>
              <a:t> in public relations is a simple one, communication and relationship-building in the recovery community at large, our goals for this presentation are the following, to discuss:</a:t>
            </a:r>
          </a:p>
          <a:p>
            <a:pPr marL="1714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i="0" kern="1200" baseline="0" dirty="0" smtClean="0">
                <a:solidFill>
                  <a:schemeClr val="tx1"/>
                </a:solidFill>
                <a:effectLst/>
                <a:latin typeface="+mn-lt"/>
                <a:ea typeface="+mn-ea"/>
                <a:cs typeface="+mn-cs"/>
              </a:rPr>
              <a:t>What Narcotics Anonymous is</a:t>
            </a:r>
          </a:p>
          <a:p>
            <a:pPr marL="1714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i="0" kern="1200" baseline="0" dirty="0" smtClean="0">
                <a:solidFill>
                  <a:schemeClr val="tx1"/>
                </a:solidFill>
                <a:effectLst/>
                <a:latin typeface="+mn-lt"/>
                <a:ea typeface="+mn-ea"/>
                <a:cs typeface="+mn-cs"/>
              </a:rPr>
              <a:t>What Narcotics Anonymous is not </a:t>
            </a:r>
          </a:p>
          <a:p>
            <a:pPr marL="1714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i="0" kern="1200" baseline="0" dirty="0" smtClean="0">
                <a:solidFill>
                  <a:schemeClr val="tx1"/>
                </a:solidFill>
                <a:effectLst/>
                <a:latin typeface="+mn-lt"/>
                <a:ea typeface="+mn-ea"/>
                <a:cs typeface="+mn-cs"/>
              </a:rPr>
              <a:t>What can be expected from meetings </a:t>
            </a:r>
          </a:p>
          <a:p>
            <a:pPr marL="1714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i="0" kern="1200" baseline="0" dirty="0" smtClean="0">
                <a:solidFill>
                  <a:schemeClr val="tx1"/>
                </a:solidFill>
                <a:effectLst/>
                <a:latin typeface="+mn-lt"/>
                <a:ea typeface="+mn-ea"/>
                <a:cs typeface="+mn-cs"/>
              </a:rPr>
              <a:t>How we can be community partners in the recovery process</a:t>
            </a:r>
            <a:endParaRPr lang="en-US" sz="1200" b="0" i="0"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28A51896-78AB-4572-9CB4-732DA2BFCA29}" type="slidenum">
              <a:rPr lang="en-US" smtClean="0"/>
              <a:t>3</a:t>
            </a:fld>
            <a:endParaRPr lang="en-US" dirty="0"/>
          </a:p>
        </p:txBody>
      </p:sp>
    </p:spTree>
    <p:extLst>
      <p:ext uri="{BB962C8B-B14F-4D97-AF65-F5344CB8AC3E}">
        <p14:creationId xmlns:p14="http://schemas.microsoft.com/office/powerpoint/2010/main" val="86062576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sz="1200" b="0" i="0" kern="1200" dirty="0" smtClean="0">
                <a:solidFill>
                  <a:schemeClr val="tx1"/>
                </a:solidFill>
                <a:effectLst/>
                <a:latin typeface="+mn-lt"/>
                <a:ea typeface="+mn-ea"/>
                <a:cs typeface="+mn-cs"/>
              </a:rPr>
              <a:t>NA is a nonprofit fellowship or society of men and women for whom drugs had become a major problem. We are recovering addicts who meet regularly to help each other stay clean. This is a program of complete abstinence from all drugs.</a:t>
            </a:r>
          </a:p>
          <a:p>
            <a:pPr marL="628650" lvl="1" indent="-171450">
              <a:buFont typeface="Arial" panose="020B0604020202020204" pitchFamily="34" charset="0"/>
              <a:buChar char="•"/>
            </a:pPr>
            <a:r>
              <a:rPr lang="en-US" dirty="0" smtClean="0"/>
              <a:t>NA sprang from AA in the 1950’s; however,</a:t>
            </a:r>
            <a:r>
              <a:rPr lang="en-US" baseline="0" dirty="0" smtClean="0"/>
              <a:t> today we are two uniquely different fellowships: in Narcotics Anonymous we refer to ourselves as addicts and focus on the disease of addiction, not any one individual drug </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smtClean="0"/>
              <a:t>As</a:t>
            </a:r>
            <a:r>
              <a:rPr lang="en-US" baseline="0" dirty="0" smtClean="0"/>
              <a:t> a fellowship we</a:t>
            </a:r>
            <a:r>
              <a:rPr lang="en-US" dirty="0" smtClean="0"/>
              <a:t> are not affiliated with any other organizations; nor are we not connected with any political, religious or law enforcement groups</a:t>
            </a:r>
          </a:p>
          <a:p>
            <a:pPr marL="628650" lvl="1" indent="-171450">
              <a:buFont typeface="Arial" panose="020B0604020202020204" pitchFamily="34" charset="0"/>
              <a:buChar char="•"/>
            </a:pPr>
            <a:r>
              <a:rPr lang="en-US" dirty="0" smtClean="0"/>
              <a:t>In</a:t>
            </a:r>
            <a:r>
              <a:rPr lang="en-US" baseline="0" dirty="0" smtClean="0"/>
              <a:t> the world t</a:t>
            </a:r>
            <a:r>
              <a:rPr lang="en-US" dirty="0" smtClean="0"/>
              <a:t>oday there are more than 63,000 weekly meetings in over 130 countries and</a:t>
            </a:r>
            <a:r>
              <a:rPr lang="en-US" baseline="0" dirty="0" smtClean="0"/>
              <a:t> o</a:t>
            </a:r>
            <a:r>
              <a:rPr lang="en-US" dirty="0" smtClean="0"/>
              <a:t>ur</a:t>
            </a:r>
            <a:r>
              <a:rPr lang="en-US" baseline="0" dirty="0" smtClean="0"/>
              <a:t> l</a:t>
            </a:r>
            <a:r>
              <a:rPr lang="en-US" dirty="0" smtClean="0"/>
              <a:t>iterature has been translated into over 50 different languages	</a:t>
            </a:r>
          </a:p>
          <a:p>
            <a:pPr marL="171450" indent="-171450">
              <a:buFont typeface="Arial" panose="020B0604020202020204" pitchFamily="34" charset="0"/>
              <a:buChar char="•"/>
            </a:pPr>
            <a:r>
              <a:rPr lang="en-US" dirty="0" smtClean="0"/>
              <a:t>Narcotics Anonymous</a:t>
            </a:r>
            <a:r>
              <a:rPr lang="en-US" baseline="0" dirty="0" smtClean="0"/>
              <a:t> is entirely composed of recovering addicts; as such, we are not professionals and offer no professional services: </a:t>
            </a:r>
          </a:p>
          <a:p>
            <a:pPr marL="628650" lvl="1" indent="-171450">
              <a:buFont typeface="Arial" panose="020B0604020202020204" pitchFamily="34" charset="0"/>
              <a:buChar char="•"/>
            </a:pPr>
            <a:r>
              <a:rPr lang="en-US" baseline="0" dirty="0" smtClean="0"/>
              <a:t>The Twelve Steps of Narcotics Anonymous as adapted from A.A. are the basis of our recovery program</a:t>
            </a:r>
          </a:p>
          <a:p>
            <a:pPr marL="628650" lvl="1" indent="-171450">
              <a:buFont typeface="Arial" panose="020B0604020202020204" pitchFamily="34" charset="0"/>
              <a:buChar char="•"/>
            </a:pPr>
            <a:r>
              <a:rPr lang="en-US" baseline="0" dirty="0" smtClean="0"/>
              <a:t>Our identification as addicts is all-inclusive with respect to any mood-changing or mind-altering substances</a:t>
            </a:r>
          </a:p>
          <a:p>
            <a:pPr marL="171450" indent="-171450">
              <a:buFont typeface="Arial" panose="020B0604020202020204" pitchFamily="34" charset="0"/>
              <a:buChar char="•"/>
            </a:pPr>
            <a:r>
              <a:rPr lang="en-US" baseline="0" dirty="0" smtClean="0"/>
              <a:t>Thus, ours is a program of complete abstinence from all drugs; however, we recognize that each person is responsible for their own medical well-being and that this must be determined between an individual and their doctor</a:t>
            </a:r>
          </a:p>
          <a:p>
            <a:pPr marL="171450" indent="-171450">
              <a:buFont typeface="Arial" panose="020B0604020202020204" pitchFamily="34" charset="0"/>
              <a:buChar char="•"/>
            </a:pPr>
            <a:r>
              <a:rPr lang="en-US" baseline="0" dirty="0" smtClean="0"/>
              <a:t>There is only one requirement for membership, the desire to stop using</a:t>
            </a:r>
            <a:endParaRPr lang="en-US" dirty="0" smtClean="0"/>
          </a:p>
        </p:txBody>
      </p:sp>
      <p:sp>
        <p:nvSpPr>
          <p:cNvPr id="4" name="Slide Number Placeholder 3"/>
          <p:cNvSpPr>
            <a:spLocks noGrp="1"/>
          </p:cNvSpPr>
          <p:nvPr>
            <p:ph type="sldNum" sz="quarter" idx="10"/>
          </p:nvPr>
        </p:nvSpPr>
        <p:spPr/>
        <p:txBody>
          <a:bodyPr/>
          <a:lstStyle/>
          <a:p>
            <a:fld id="{28A51896-78AB-4572-9CB4-732DA2BFCA29}" type="slidenum">
              <a:rPr lang="en-US" smtClean="0"/>
              <a:t>4</a:t>
            </a:fld>
            <a:endParaRPr lang="en-US" dirty="0"/>
          </a:p>
        </p:txBody>
      </p:sp>
    </p:spTree>
    <p:extLst>
      <p:ext uri="{BB962C8B-B14F-4D97-AF65-F5344CB8AC3E}">
        <p14:creationId xmlns:p14="http://schemas.microsoft.com/office/powerpoint/2010/main" val="102955216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2800" dirty="0" smtClean="0"/>
              <a:t>NA uses a simple, experience-oriented disease concept of addiction </a:t>
            </a:r>
          </a:p>
          <a:p>
            <a:pPr marL="628650" lvl="1" indent="-171450">
              <a:buFont typeface="Arial" panose="020B0604020202020204" pitchFamily="34" charset="0"/>
              <a:buChar char="•"/>
            </a:pPr>
            <a:r>
              <a:rPr lang="en-US" sz="2400" dirty="0" smtClean="0"/>
              <a:t>We do not qualify our use of the term </a:t>
            </a:r>
            <a:r>
              <a:rPr lang="en-US" sz="2400" i="1" dirty="0" smtClean="0"/>
              <a:t>disease</a:t>
            </a:r>
            <a:r>
              <a:rPr lang="en-US" sz="2400" dirty="0" smtClean="0"/>
              <a:t> in any medical sense</a:t>
            </a:r>
          </a:p>
          <a:p>
            <a:pPr marL="628650" lvl="1" indent="-171450">
              <a:buFont typeface="Arial" panose="020B0604020202020204" pitchFamily="34" charset="0"/>
              <a:buChar char="•"/>
            </a:pPr>
            <a:r>
              <a:rPr lang="en-US" sz="2800" dirty="0" smtClean="0"/>
              <a:t>To us, drug use is only a symptom of the underlying problem, which is the disease of addiction</a:t>
            </a:r>
          </a:p>
          <a:p>
            <a:pPr marL="171450" lvl="0" indent="-171450">
              <a:buFont typeface="Arial" panose="020B0604020202020204" pitchFamily="34" charset="0"/>
              <a:buChar char="•"/>
            </a:pPr>
            <a:r>
              <a:rPr lang="en-US" sz="2400" dirty="0" smtClean="0"/>
              <a:t>Some typical behavior patterns of active addiction include </a:t>
            </a:r>
          </a:p>
          <a:p>
            <a:pPr marL="628650" lvl="1" indent="-171450">
              <a:buFont typeface="Arial" panose="020B0604020202020204" pitchFamily="34" charset="0"/>
              <a:buChar char="•"/>
            </a:pPr>
            <a:r>
              <a:rPr lang="en-US" sz="2000" dirty="0" smtClean="0"/>
              <a:t>Compulsive, self-centered, obsessive behavior</a:t>
            </a:r>
          </a:p>
          <a:p>
            <a:pPr marL="628650" lvl="1" indent="-171450">
              <a:buFont typeface="Arial" panose="020B0604020202020204" pitchFamily="34" charset="0"/>
              <a:buChar char="•"/>
            </a:pPr>
            <a:r>
              <a:rPr lang="en-US" sz="2000" dirty="0" smtClean="0"/>
              <a:t>Living in isolation</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000" dirty="0" smtClean="0"/>
              <a:t>Being in denial of drug and living problems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000" dirty="0" smtClean="0"/>
              <a:t>In</a:t>
            </a:r>
            <a:r>
              <a:rPr lang="en-US" sz="2000" baseline="0" dirty="0" smtClean="0"/>
              <a:t> Narcotics Anonymous we have no pledges to sign, no promises to make to anyone; however, we find that the longer clean, our lives usually improve. </a:t>
            </a:r>
            <a:endParaRPr lang="en-US" sz="2000" dirty="0" smtClean="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2000" dirty="0" smtClean="0"/>
          </a:p>
          <a:p>
            <a:endParaRPr lang="en-US" dirty="0"/>
          </a:p>
        </p:txBody>
      </p:sp>
      <p:sp>
        <p:nvSpPr>
          <p:cNvPr id="4" name="Slide Number Placeholder 3"/>
          <p:cNvSpPr>
            <a:spLocks noGrp="1"/>
          </p:cNvSpPr>
          <p:nvPr>
            <p:ph type="sldNum" sz="quarter" idx="10"/>
          </p:nvPr>
        </p:nvSpPr>
        <p:spPr/>
        <p:txBody>
          <a:bodyPr/>
          <a:lstStyle/>
          <a:p>
            <a:fld id="{28A51896-78AB-4572-9CB4-732DA2BFCA29}" type="slidenum">
              <a:rPr lang="en-US" smtClean="0"/>
              <a:t>5</a:t>
            </a:fld>
            <a:endParaRPr lang="en-US" dirty="0"/>
          </a:p>
        </p:txBody>
      </p:sp>
    </p:spTree>
    <p:extLst>
      <p:ext uri="{BB962C8B-B14F-4D97-AF65-F5344CB8AC3E}">
        <p14:creationId xmlns:p14="http://schemas.microsoft.com/office/powerpoint/2010/main" val="22610475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Our service structure in NA is an upside-down pyramid in the</a:t>
            </a:r>
            <a:r>
              <a:rPr lang="en-US" baseline="0" dirty="0" smtClean="0"/>
              <a:t> autonomous groups, are supported by the greater service structure.</a:t>
            </a:r>
          </a:p>
          <a:p>
            <a:pPr marL="171450" indent="-171450">
              <a:buFont typeface="Arial" panose="020B0604020202020204" pitchFamily="34" charset="0"/>
              <a:buChar char="•"/>
            </a:pPr>
            <a:r>
              <a:rPr lang="en-US" baseline="0" dirty="0" smtClean="0"/>
              <a:t>At the top of the pyramid are the autonomous groups of NA: </a:t>
            </a:r>
            <a:r>
              <a:rPr lang="en-US" sz="1200" b="0" i="0" u="none" strike="noStrike" kern="1200" baseline="0" dirty="0" smtClean="0">
                <a:solidFill>
                  <a:schemeClr val="tx1"/>
                </a:solidFill>
                <a:latin typeface="+mn-lt"/>
                <a:ea typeface="+mn-ea"/>
                <a:cs typeface="+mn-cs"/>
              </a:rPr>
              <a:t>NA groups are local, informal associations of recovering addicts. They are the foundation of the NA service structure. Groups are formed for the primary purpose of carrying the NA message of recovery to the still suffering addict, and all their activities reflect that purpose.</a:t>
            </a:r>
            <a:r>
              <a:rPr lang="en-US" baseline="0" dirty="0" smtClean="0"/>
              <a:t> </a:t>
            </a:r>
          </a:p>
          <a:p>
            <a:pPr marL="171450" indent="-171450">
              <a:buFont typeface="Arial" panose="020B0604020202020204" pitchFamily="34" charset="0"/>
              <a:buChar char="•"/>
            </a:pPr>
            <a:r>
              <a:rPr lang="en-US" baseline="0" dirty="0" smtClean="0"/>
              <a:t>Next the level is an Area: </a:t>
            </a:r>
            <a:r>
              <a:rPr lang="en-US" sz="1200" b="0" i="0" u="none" strike="noStrike" kern="1200" baseline="0" dirty="0" smtClean="0">
                <a:solidFill>
                  <a:schemeClr val="tx1"/>
                </a:solidFill>
                <a:latin typeface="+mn-lt"/>
                <a:ea typeface="+mn-ea"/>
                <a:cs typeface="+mn-cs"/>
              </a:rPr>
              <a:t>The area service committee is the primary means by which the services of a local NA community are administered. </a:t>
            </a:r>
            <a:r>
              <a:rPr lang="en-US" baseline="0" dirty="0" smtClean="0"/>
              <a:t> </a:t>
            </a:r>
          </a:p>
          <a:p>
            <a:pPr marL="171450" indent="-171450">
              <a:buFont typeface="Arial" panose="020B0604020202020204" pitchFamily="34" charset="0"/>
              <a:buChar char="•"/>
            </a:pPr>
            <a:r>
              <a:rPr lang="en-US" sz="1200" b="0" i="0" u="none" strike="noStrike" kern="1200" baseline="0" dirty="0" smtClean="0">
                <a:solidFill>
                  <a:schemeClr val="tx1"/>
                </a:solidFill>
                <a:latin typeface="+mn-lt"/>
                <a:ea typeface="+mn-ea"/>
                <a:cs typeface="+mn-cs"/>
              </a:rPr>
              <a:t>Regional service committees exist to pool the experience and resources of the areas and groups they serve. </a:t>
            </a:r>
          </a:p>
          <a:p>
            <a:pPr marL="171450" indent="-171450">
              <a:buFont typeface="Arial" panose="020B0604020202020204" pitchFamily="34" charset="0"/>
              <a:buChar char="•"/>
            </a:pPr>
            <a:r>
              <a:rPr lang="en-US" sz="1200" b="0" i="0" u="none" strike="noStrike" kern="1200" baseline="0" dirty="0" smtClean="0">
                <a:solidFill>
                  <a:schemeClr val="tx1"/>
                </a:solidFill>
                <a:latin typeface="+mn-lt"/>
                <a:ea typeface="+mn-ea"/>
                <a:cs typeface="+mn-cs"/>
              </a:rPr>
              <a:t>The purpose of the World Service Office is to act as our main service center.</a:t>
            </a:r>
          </a:p>
        </p:txBody>
      </p:sp>
      <p:sp>
        <p:nvSpPr>
          <p:cNvPr id="4" name="Slide Number Placeholder 3"/>
          <p:cNvSpPr>
            <a:spLocks noGrp="1"/>
          </p:cNvSpPr>
          <p:nvPr>
            <p:ph type="sldNum" sz="quarter" idx="10"/>
          </p:nvPr>
        </p:nvSpPr>
        <p:spPr/>
        <p:txBody>
          <a:bodyPr/>
          <a:lstStyle/>
          <a:p>
            <a:fld id="{28A51896-78AB-4572-9CB4-732DA2BFCA29}" type="slidenum">
              <a:rPr lang="en-US" smtClean="0"/>
              <a:t>6</a:t>
            </a:fld>
            <a:endParaRPr lang="en-US" dirty="0"/>
          </a:p>
        </p:txBody>
      </p:sp>
    </p:spTree>
    <p:extLst>
      <p:ext uri="{BB962C8B-B14F-4D97-AF65-F5344CB8AC3E}">
        <p14:creationId xmlns:p14="http://schemas.microsoft.com/office/powerpoint/2010/main" val="271616650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 our 2013 membership survey,</a:t>
            </a:r>
            <a:r>
              <a:rPr lang="en-US" baseline="0" dirty="0" smtClean="0"/>
              <a:t> NA members with regular meeting attendance reported </a:t>
            </a:r>
            <a:r>
              <a:rPr lang="en-US" dirty="0" smtClean="0"/>
              <a:t>overwhelming improvement in family relationships and social connection.</a:t>
            </a:r>
          </a:p>
          <a:p>
            <a:endParaRPr lang="en-US" dirty="0" smtClean="0"/>
          </a:p>
          <a:p>
            <a:r>
              <a:rPr lang="en-US" dirty="0" smtClean="0"/>
              <a:t>Active addiction is marked by increased isolation and destruction with relationships in particular. It</a:t>
            </a:r>
            <a:r>
              <a:rPr lang="en-US" baseline="0" dirty="0" smtClean="0"/>
              <a:t>’s clear that r</a:t>
            </a:r>
            <a:r>
              <a:rPr lang="en-US" dirty="0" smtClean="0"/>
              <a:t>ecovery in NA helps</a:t>
            </a:r>
            <a:r>
              <a:rPr lang="en-US" baseline="0" dirty="0" smtClean="0"/>
              <a:t> us </a:t>
            </a:r>
            <a:r>
              <a:rPr lang="en-US" dirty="0" smtClean="0"/>
              <a:t>to repair the damage in our lives caused</a:t>
            </a:r>
            <a:r>
              <a:rPr lang="en-US" baseline="0" dirty="0" smtClean="0"/>
              <a:t> by </a:t>
            </a:r>
            <a:r>
              <a:rPr lang="en-US" dirty="0" smtClean="0"/>
              <a:t>drug addiction. In addition,</a:t>
            </a:r>
            <a:r>
              <a:rPr lang="en-US" baseline="0" dirty="0" smtClean="0"/>
              <a:t> many member now feel safer in their housing situation, they can hold a job better, and many have gone back to school.</a:t>
            </a:r>
            <a:endParaRPr lang="en-US" dirty="0" smtClean="0"/>
          </a:p>
          <a:p>
            <a:endParaRPr lang="en-US" dirty="0"/>
          </a:p>
        </p:txBody>
      </p:sp>
      <p:sp>
        <p:nvSpPr>
          <p:cNvPr id="4" name="Slide Number Placeholder 3"/>
          <p:cNvSpPr>
            <a:spLocks noGrp="1"/>
          </p:cNvSpPr>
          <p:nvPr>
            <p:ph type="sldNum" sz="quarter" idx="10"/>
          </p:nvPr>
        </p:nvSpPr>
        <p:spPr/>
        <p:txBody>
          <a:bodyPr/>
          <a:lstStyle/>
          <a:p>
            <a:fld id="{28A51896-78AB-4572-9CB4-732DA2BFCA29}" type="slidenum">
              <a:rPr lang="en-US" smtClean="0"/>
              <a:t>7</a:t>
            </a:fld>
            <a:endParaRPr lang="en-US" dirty="0"/>
          </a:p>
        </p:txBody>
      </p:sp>
    </p:spTree>
    <p:extLst>
      <p:ext uri="{BB962C8B-B14F-4D97-AF65-F5344CB8AC3E}">
        <p14:creationId xmlns:p14="http://schemas.microsoft.com/office/powerpoint/2010/main" val="73143176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There are other paths of recovery from addiction</a:t>
            </a:r>
            <a:r>
              <a:rPr lang="en-US" baseline="0" dirty="0" smtClean="0"/>
              <a:t> and </a:t>
            </a:r>
            <a:r>
              <a:rPr lang="en-US" dirty="0" smtClean="0"/>
              <a:t>NA is not the</a:t>
            </a:r>
            <a:r>
              <a:rPr lang="en-US" baseline="0" dirty="0" smtClean="0"/>
              <a:t> end all and be all of recovery; while lots of people get clean and stay clean using other programs; however, we really cannot speak to that, this is what we have in Narcotics Anonymous: </a:t>
            </a:r>
          </a:p>
          <a:p>
            <a:pPr marL="241653" indent="-241653">
              <a:buAutoNum type="arabicPeriod"/>
            </a:pPr>
            <a:r>
              <a:rPr lang="en-US" baseline="0" dirty="0" smtClean="0"/>
              <a:t>We have support groups: we are recovering addicts who meet regularly to help each other stay clean, we have no professionals. </a:t>
            </a:r>
          </a:p>
          <a:p>
            <a:pPr marL="241653" indent="-241653">
              <a:buFont typeface="+mj-lt"/>
              <a:buAutoNum type="arabicPeriod"/>
            </a:pPr>
            <a:r>
              <a:rPr lang="en-US" baseline="0" dirty="0" smtClean="0"/>
              <a:t>We focus on recovery from the disease of addiction, not on any specific substance. </a:t>
            </a:r>
          </a:p>
          <a:p>
            <a:pPr marL="241653" indent="-241653">
              <a:buFont typeface="+mj-lt"/>
              <a:buAutoNum type="arabicPeriod"/>
            </a:pPr>
            <a:r>
              <a:rPr lang="en-US" baseline="0" dirty="0" smtClean="0"/>
              <a:t>Narcotics Anonymous considers addiction as a disease. </a:t>
            </a:r>
            <a:r>
              <a:rPr lang="en-US" sz="1200" dirty="0" smtClean="0"/>
              <a:t>The physical aspect of our disease is the compulsive use of drugs: the inability to stop using once we have started. The mental aspect of our disease is the obsession, or overpowering desire to use, even when we are destroying our lives. The disease of addiction can manifest itself in a variety of mental obsessions and compulsive actions that have nothing to do with drugs. We sometimes find ourselves obsessed and behaving compulsively over things we may never have had problems with until we stopped using drugs.</a:t>
            </a:r>
          </a:p>
          <a:p>
            <a:pPr marL="241653" indent="-241653">
              <a:buFont typeface="+mj-lt"/>
              <a:buAutoNum type="arabicPeriod"/>
            </a:pPr>
            <a:r>
              <a:rPr lang="en-US" dirty="0" smtClean="0"/>
              <a:t>NA uses the twelve steps as adapted</a:t>
            </a:r>
            <a:r>
              <a:rPr lang="en-US" baseline="0" dirty="0" smtClean="0"/>
              <a:t> from Alcoholics Anonymous. The focus of the steps is recovery from addiction not any particular substance. NA also added a focus on the fellowship by adding the word “We” to each of the steps.</a:t>
            </a:r>
          </a:p>
          <a:p>
            <a:pPr marL="241653" indent="-241653">
              <a:buFont typeface="+mj-lt"/>
              <a:buAutoNum type="arabicPeriod"/>
            </a:pPr>
            <a:r>
              <a:rPr lang="en-US" sz="1200" dirty="0" smtClean="0"/>
              <a:t>Many of us begin the process of surrender when we identify ourselves at an NA meeting with our name and the words, “I am an addict.”</a:t>
            </a:r>
          </a:p>
          <a:p>
            <a:pPr marL="241653" indent="-241653">
              <a:buFont typeface="+mj-lt"/>
              <a:buAutoNum type="arabicPeriod"/>
            </a:pPr>
            <a:r>
              <a:rPr lang="en-US" dirty="0" smtClean="0"/>
              <a:t>Sponsorship works for the same reason that NA works—because recovering members share common bonds of addiction and recovery and, in many cases, can empathize with each other. A sponsor is simply another addict in recovery who is willing to share his or her journey through the Twelve Steps.</a:t>
            </a:r>
          </a:p>
          <a:p>
            <a:pPr marL="241653" indent="-241653">
              <a:buFont typeface="+mj-lt"/>
              <a:buAutoNum type="arabicPeriod"/>
            </a:pPr>
            <a:r>
              <a:rPr lang="en-US" sz="1200" dirty="0" smtClean="0"/>
              <a:t>In Step Three, we put our belief in a Higher Power into action, making a decision to turn our will and our lives over to the care of the God of our understanding. The decision we make in Step Three requires that we move away from our self-will.</a:t>
            </a:r>
          </a:p>
          <a:p>
            <a:pPr marL="241653" indent="-241653" defTabSz="966612">
              <a:buFont typeface="+mj-lt"/>
              <a:buAutoNum type="arabicPeriod"/>
              <a:defRPr/>
            </a:pPr>
            <a:r>
              <a:rPr lang="en-US" sz="1200" i="1" dirty="0" smtClean="0"/>
              <a:t>For the first time in man’s entire history, a simple way has been proving itself in the lives of many addicts. It is available to us all. This is a simple spiritual — not religious — program, known as Narcotics Anonymous.</a:t>
            </a:r>
            <a:r>
              <a:rPr lang="en-US" sz="1200" dirty="0" smtClean="0"/>
              <a:t> </a:t>
            </a:r>
          </a:p>
          <a:p>
            <a:pPr marL="241653" indent="-241653" defTabSz="966612">
              <a:buFont typeface="+mj-lt"/>
              <a:buAutoNum type="arabicPeriod"/>
              <a:defRPr/>
            </a:pPr>
            <a:r>
              <a:rPr lang="en-US" sz="1200" dirty="0" smtClean="0"/>
              <a:t>Even though we didn’t know exactly what would happen, we gathered up our courage and admitted our powerlessness. We gave up the illusion that we could control our using, opening the door to recovery.</a:t>
            </a:r>
          </a:p>
          <a:p>
            <a:pPr marL="241653" indent="-241653" defTabSz="966612">
              <a:buFont typeface="+mj-lt"/>
              <a:buAutoNum type="arabicPeriod"/>
              <a:defRPr/>
            </a:pPr>
            <a:r>
              <a:rPr lang="en-US" sz="1200" i="1" dirty="0" smtClean="0"/>
              <a:t>This is a program of complete abstinence from all drugs. There is only one requirement for membership, the desire to stop using.</a:t>
            </a:r>
            <a:r>
              <a:rPr lang="en-US" sz="1200" dirty="0" smtClean="0"/>
              <a:t> </a:t>
            </a:r>
          </a:p>
          <a:p>
            <a:pPr marL="698853" lvl="1" indent="-241653" defTabSz="966612">
              <a:buFont typeface="+mj-lt"/>
              <a:buAutoNum type="alphaLcParenR"/>
              <a:defRPr/>
            </a:pPr>
            <a:r>
              <a:rPr lang="en-US" dirty="0" smtClean="0"/>
              <a:t>As outlined in In Times of Illness, the choice to take prescribed medication is a personal decision between a member, his or her sponsor, physician, and a higher power. It is a decision many members struggle through. It is not an issue for groups to enforce. </a:t>
            </a:r>
          </a:p>
          <a:p>
            <a:pPr marL="698853" lvl="1" indent="-241653" defTabSz="966612">
              <a:buFont typeface="+mj-lt"/>
              <a:buAutoNum type="alphaLcParenR"/>
              <a:defRPr/>
            </a:pPr>
            <a:r>
              <a:rPr lang="en-US" sz="1200" dirty="0" smtClean="0"/>
              <a:t>Regarding Drug Replacement</a:t>
            </a:r>
            <a:r>
              <a:rPr lang="en-US" sz="1200" baseline="0" dirty="0" smtClean="0"/>
              <a:t> Therapies: Because all NA groups are autonomous and </a:t>
            </a:r>
            <a:r>
              <a:rPr lang="en-US" dirty="0" smtClean="0"/>
              <a:t>because NA’s philosophy of complete abstinence differentiates a drug “used as a replacement” from “prescribed medication for other mental or physical conditions”, a</a:t>
            </a:r>
            <a:r>
              <a:rPr lang="en-US" sz="1200" baseline="0" dirty="0" smtClean="0"/>
              <a:t>ddicts who are on prescribed DRT will have different experiences at various NA meetings. The most important thing to remember is that the only requirement for membership is a desire to stop using.</a:t>
            </a:r>
            <a:endParaRPr lang="en-US" sz="1200" dirty="0" smtClean="0"/>
          </a:p>
          <a:p>
            <a:endParaRPr lang="en-US" dirty="0"/>
          </a:p>
        </p:txBody>
      </p:sp>
      <p:sp>
        <p:nvSpPr>
          <p:cNvPr id="4" name="Slide Number Placeholder 3"/>
          <p:cNvSpPr>
            <a:spLocks noGrp="1"/>
          </p:cNvSpPr>
          <p:nvPr>
            <p:ph type="sldNum" sz="quarter" idx="10"/>
          </p:nvPr>
        </p:nvSpPr>
        <p:spPr/>
        <p:txBody>
          <a:bodyPr/>
          <a:lstStyle/>
          <a:p>
            <a:fld id="{28A51896-78AB-4572-9CB4-732DA2BFCA29}" type="slidenum">
              <a:rPr lang="en-US" smtClean="0"/>
              <a:t>8</a:t>
            </a:fld>
            <a:endParaRPr lang="en-US" dirty="0"/>
          </a:p>
        </p:txBody>
      </p:sp>
    </p:spTree>
    <p:extLst>
      <p:ext uri="{BB962C8B-B14F-4D97-AF65-F5344CB8AC3E}">
        <p14:creationId xmlns:p14="http://schemas.microsoft.com/office/powerpoint/2010/main" val="284227434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 are not affiliated with any other organizations, we have no initiation fees or dues, no pledges to sign, no promises to make to anyone.</a:t>
            </a:r>
          </a:p>
          <a:p>
            <a:r>
              <a:rPr lang="en-US" dirty="0" smtClean="0"/>
              <a:t>We are not connected with any political, religious or law enforcement groups.</a:t>
            </a:r>
          </a:p>
          <a:p>
            <a:r>
              <a:rPr lang="en-US" dirty="0" smtClean="0"/>
              <a:t>Anyone may join us regardless of age, race, religion, sexual identity, creed, religion, or lack of religion.</a:t>
            </a:r>
          </a:p>
          <a:p>
            <a:pPr marL="171450" indent="-171450" eaLnBrk="1" hangingPunct="1">
              <a:buFont typeface="Arial" panose="020B0604020202020204" pitchFamily="34" charset="0"/>
              <a:buChar char="•"/>
            </a:pPr>
            <a:r>
              <a:rPr lang="en-US" b="1" i="1" dirty="0" smtClean="0">
                <a:solidFill>
                  <a:srgbClr val="FFC000"/>
                </a:solidFill>
              </a:rPr>
              <a:t>Not</a:t>
            </a:r>
            <a:r>
              <a:rPr lang="en-US" dirty="0" smtClean="0"/>
              <a:t> about any particular drug or group of drugs:</a:t>
            </a:r>
            <a:r>
              <a:rPr lang="en-US" baseline="0" dirty="0" smtClean="0"/>
              <a:t> </a:t>
            </a:r>
            <a:r>
              <a:rPr lang="en-US" dirty="0" smtClean="0"/>
              <a:t>To us, a drug is any mind-changing or mood-altering substance</a:t>
            </a:r>
          </a:p>
          <a:p>
            <a:pPr marL="171450" indent="-171450" eaLnBrk="1" hangingPunct="1">
              <a:buFont typeface="Arial" panose="020B0604020202020204" pitchFamily="34" charset="0"/>
              <a:buChar char="•"/>
            </a:pPr>
            <a:r>
              <a:rPr lang="en-US" b="1" i="1" dirty="0" smtClean="0">
                <a:solidFill>
                  <a:srgbClr val="FFC000"/>
                </a:solidFill>
              </a:rPr>
              <a:t>Not</a:t>
            </a:r>
            <a:r>
              <a:rPr lang="en-US" dirty="0" smtClean="0"/>
              <a:t> the only solution for drug addiction</a:t>
            </a:r>
          </a:p>
          <a:p>
            <a:pPr marL="171450" indent="-171450" eaLnBrk="1" hangingPunct="1">
              <a:buFont typeface="Arial" panose="020B0604020202020204" pitchFamily="34" charset="0"/>
              <a:buChar char="•"/>
            </a:pPr>
            <a:r>
              <a:rPr lang="en-US" b="1" i="1" dirty="0" smtClean="0">
                <a:solidFill>
                  <a:srgbClr val="FFC000"/>
                </a:solidFill>
              </a:rPr>
              <a:t>Not</a:t>
            </a:r>
            <a:r>
              <a:rPr lang="en-US" dirty="0" smtClean="0"/>
              <a:t> affiliated with any other organizations </a:t>
            </a:r>
          </a:p>
          <a:p>
            <a:pPr marL="171450" indent="-171450" eaLnBrk="1" hangingPunct="1">
              <a:buFont typeface="Arial" panose="020B0604020202020204" pitchFamily="34" charset="0"/>
              <a:buChar char="•"/>
            </a:pPr>
            <a:r>
              <a:rPr lang="en-US" b="1" i="1" dirty="0" smtClean="0">
                <a:solidFill>
                  <a:srgbClr val="FFC000"/>
                </a:solidFill>
              </a:rPr>
              <a:t>Not</a:t>
            </a:r>
            <a:r>
              <a:rPr lang="en-US" dirty="0" smtClean="0"/>
              <a:t> funded by any third parties</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smtClean="0"/>
              <a:t>We welcome all addicts to meetings; however, we are not equipped to supervise addicts</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smtClean="0"/>
              <a:t>We do not monitor the addicts in meetings:</a:t>
            </a:r>
            <a:r>
              <a:rPr lang="en-US" baseline="0" dirty="0" smtClean="0"/>
              <a:t> Because the only requirement for membership is a desire to stop using, we do not monitor the addicts in meetings</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aseline="0" dirty="0" smtClean="0"/>
              <a:t>Narcotics Anonymous is not governed by a central </a:t>
            </a:r>
            <a:r>
              <a:rPr lang="en-US" baseline="0" dirty="0" smtClean="0"/>
              <a:t>authority </a:t>
            </a:r>
            <a:r>
              <a:rPr lang="en-US" baseline="0" dirty="0" smtClean="0"/>
              <a:t>– our service structure is </a:t>
            </a:r>
            <a:r>
              <a:rPr lang="en-US" baseline="0" dirty="0" smtClean="0"/>
              <a:t>actually </a:t>
            </a:r>
            <a:r>
              <a:rPr lang="en-US" baseline="0" dirty="0" smtClean="0"/>
              <a:t>an upside-down pyramid, in which individual groups are </a:t>
            </a:r>
            <a:r>
              <a:rPr lang="en-US" baseline="0" dirty="0" smtClean="0"/>
              <a:t>served by </a:t>
            </a:r>
            <a:r>
              <a:rPr lang="en-US" baseline="0" dirty="0" smtClean="0"/>
              <a:t>the greater service structure</a:t>
            </a:r>
            <a:endParaRPr lang="en-US" dirty="0" smtClean="0"/>
          </a:p>
          <a:p>
            <a:endParaRPr lang="en-US" dirty="0"/>
          </a:p>
        </p:txBody>
      </p:sp>
      <p:sp>
        <p:nvSpPr>
          <p:cNvPr id="4" name="Slide Number Placeholder 3"/>
          <p:cNvSpPr>
            <a:spLocks noGrp="1"/>
          </p:cNvSpPr>
          <p:nvPr>
            <p:ph type="sldNum" sz="quarter" idx="10"/>
          </p:nvPr>
        </p:nvSpPr>
        <p:spPr/>
        <p:txBody>
          <a:bodyPr/>
          <a:lstStyle/>
          <a:p>
            <a:fld id="{28A51896-78AB-4572-9CB4-732DA2BFCA29}" type="slidenum">
              <a:rPr lang="en-US" smtClean="0"/>
              <a:t>9</a:t>
            </a:fld>
            <a:endParaRPr lang="en-US" dirty="0"/>
          </a:p>
        </p:txBody>
      </p:sp>
    </p:spTree>
    <p:extLst>
      <p:ext uri="{BB962C8B-B14F-4D97-AF65-F5344CB8AC3E}">
        <p14:creationId xmlns:p14="http://schemas.microsoft.com/office/powerpoint/2010/main" val="206749545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smtClean="0"/>
              <a:t>There are over 76 active meetings between St. Paul and Minneapolis and over 400 a week in the state as a whole</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smtClean="0"/>
              <a:t>The majority of NA meetings in Minnesota  are open for the first half and closed for the second half: a closed meeting means</a:t>
            </a:r>
            <a:r>
              <a:rPr lang="en-US" baseline="0" dirty="0" smtClean="0"/>
              <a:t> we do not allow children or people not seeking recovery </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aseline="0" dirty="0" smtClean="0"/>
              <a:t>Closed meetings also mean that what is said in that closed meeting (or small group) is not shared with any other person or entity.</a:t>
            </a:r>
            <a:endParaRPr lang="en-US" dirty="0" smtClean="0"/>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smtClean="0"/>
              <a:t>There</a:t>
            </a:r>
            <a:r>
              <a:rPr lang="en-US" baseline="0" dirty="0" smtClean="0"/>
              <a:t> is no central authority of Narcotics Anonymous, each group is autonomous – so long as they do not negatively affect other groups or NA as a whole</a:t>
            </a:r>
            <a:endParaRPr lang="en-US" dirty="0" smtClean="0"/>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smtClean="0"/>
              <a:t>There are identity specific meetings (i.e.  men only, women only, LGBTQ) however, no addict should be turned away from a meeting and all deal with the same disease: the disease of </a:t>
            </a:r>
            <a:r>
              <a:rPr lang="en-US" dirty="0" smtClean="0"/>
              <a:t>addiction</a:t>
            </a:r>
            <a:endParaRPr lang="en-US" dirty="0" smtClean="0"/>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smtClean="0"/>
              <a:t>No unsafe behavior will be tolerated; however, no policing or supervision occurs at </a:t>
            </a:r>
            <a:r>
              <a:rPr lang="en-US" dirty="0" smtClean="0"/>
              <a:t>meetings: we</a:t>
            </a:r>
            <a:r>
              <a:rPr lang="en-US" baseline="0" dirty="0" smtClean="0"/>
              <a:t> are a principle driven, not policy driven organization</a:t>
            </a:r>
            <a:endParaRPr lang="en-US" dirty="0" smtClean="0"/>
          </a:p>
          <a:p>
            <a: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dirty="0" smtClean="0"/>
          </a:p>
        </p:txBody>
      </p:sp>
      <p:sp>
        <p:nvSpPr>
          <p:cNvPr id="4" name="Slide Number Placeholder 3"/>
          <p:cNvSpPr>
            <a:spLocks noGrp="1"/>
          </p:cNvSpPr>
          <p:nvPr>
            <p:ph type="sldNum" sz="quarter" idx="10"/>
          </p:nvPr>
        </p:nvSpPr>
        <p:spPr/>
        <p:txBody>
          <a:bodyPr/>
          <a:lstStyle/>
          <a:p>
            <a:fld id="{28A51896-78AB-4572-9CB4-732DA2BFCA29}" type="slidenum">
              <a:rPr lang="en-US" smtClean="0"/>
              <a:t>10</a:t>
            </a:fld>
            <a:endParaRPr lang="en-US" dirty="0"/>
          </a:p>
        </p:txBody>
      </p:sp>
    </p:spTree>
    <p:extLst>
      <p:ext uri="{BB962C8B-B14F-4D97-AF65-F5344CB8AC3E}">
        <p14:creationId xmlns:p14="http://schemas.microsoft.com/office/powerpoint/2010/main" val="339121538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eaLnBrk="1" hangingPunct="1">
              <a:buFont typeface="Arial" panose="020B0604020202020204" pitchFamily="34" charset="0"/>
              <a:buNone/>
            </a:pPr>
            <a:r>
              <a:rPr lang="en-US" dirty="0" smtClean="0"/>
              <a:t>Meetings are generally held in facilities that are not owned and operated by Narcotics Anonymous, this means:</a:t>
            </a:r>
          </a:p>
          <a:p>
            <a:pPr marL="171450" indent="-171450" eaLnBrk="1" hangingPunct="1">
              <a:buFont typeface="Arial" panose="020B0604020202020204" pitchFamily="34" charset="0"/>
              <a:buChar char="•"/>
            </a:pPr>
            <a:r>
              <a:rPr lang="en-US" dirty="0" smtClean="0"/>
              <a:t>We are responsible for leaving our meeting places cleaner than we found them</a:t>
            </a:r>
          </a:p>
          <a:p>
            <a:pPr marL="171450" indent="-171450" eaLnBrk="1" hangingPunct="1">
              <a:buFont typeface="Arial" panose="020B0604020202020204" pitchFamily="34" charset="0"/>
              <a:buChar char="•"/>
            </a:pPr>
            <a:r>
              <a:rPr lang="en-US" dirty="0" smtClean="0"/>
              <a:t>Generally speaking, meetings</a:t>
            </a:r>
            <a:r>
              <a:rPr lang="en-US" baseline="0" dirty="0" smtClean="0"/>
              <a:t> </a:t>
            </a:r>
            <a:r>
              <a:rPr lang="en-US" dirty="0" smtClean="0"/>
              <a:t>do not hold the insurance for liability, for any damage incurred in a meeting space, the facility does – this means that in order to maintain</a:t>
            </a:r>
            <a:r>
              <a:rPr lang="en-US" baseline="0" dirty="0" smtClean="0"/>
              <a:t> a good working </a:t>
            </a:r>
            <a:r>
              <a:rPr lang="en-US" baseline="0" dirty="0" smtClean="0"/>
              <a:t>relationship</a:t>
            </a:r>
            <a:endParaRPr lang="en-US" dirty="0" smtClean="0"/>
          </a:p>
          <a:p>
            <a:pPr marL="171450" indent="-171450" eaLnBrk="1" hangingPunct="1">
              <a:buFont typeface="Arial" panose="020B0604020202020204" pitchFamily="34" charset="0"/>
              <a:buChar char="•"/>
            </a:pPr>
            <a:r>
              <a:rPr lang="en-US" dirty="0" smtClean="0"/>
              <a:t>Our meeting spaces depend on active cooperation with the facilities in which they are held; however, Narcotics Anonymous is not affiliated with any other outside organizations, including but not limited to the facilities in which our meetings are held</a:t>
            </a:r>
          </a:p>
          <a:p>
            <a:endParaRPr lang="en-US" dirty="0"/>
          </a:p>
        </p:txBody>
      </p:sp>
      <p:sp>
        <p:nvSpPr>
          <p:cNvPr id="4" name="Slide Number Placeholder 3"/>
          <p:cNvSpPr>
            <a:spLocks noGrp="1"/>
          </p:cNvSpPr>
          <p:nvPr>
            <p:ph type="sldNum" sz="quarter" idx="10"/>
          </p:nvPr>
        </p:nvSpPr>
        <p:spPr/>
        <p:txBody>
          <a:bodyPr/>
          <a:lstStyle/>
          <a:p>
            <a:fld id="{28A51896-78AB-4572-9CB4-732DA2BFCA29}" type="slidenum">
              <a:rPr lang="en-US" smtClean="0"/>
              <a:t>11</a:t>
            </a:fld>
            <a:endParaRPr lang="en-US" dirty="0"/>
          </a:p>
        </p:txBody>
      </p:sp>
    </p:spTree>
    <p:extLst>
      <p:ext uri="{BB962C8B-B14F-4D97-AF65-F5344CB8AC3E}">
        <p14:creationId xmlns:p14="http://schemas.microsoft.com/office/powerpoint/2010/main" val="212212230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There are few suggestions</a:t>
            </a:r>
            <a:r>
              <a:rPr lang="en-US" baseline="0" dirty="0" smtClean="0"/>
              <a:t> which most addicts would suggest to newcomers:</a:t>
            </a:r>
          </a:p>
          <a:p>
            <a:pPr marL="171450" indent="-171450">
              <a:buFont typeface="Arial" panose="020B0604020202020204" pitchFamily="34" charset="0"/>
              <a:buChar char="•"/>
            </a:pPr>
            <a:r>
              <a:rPr lang="en-US" baseline="0" dirty="0" smtClean="0"/>
              <a:t>Go to meetings (maybe 90 in 90 – 90 meetings in 90 days)</a:t>
            </a:r>
          </a:p>
          <a:p>
            <a:pPr marL="171450" indent="-171450">
              <a:buFont typeface="Arial" panose="020B0604020202020204" pitchFamily="34" charset="0"/>
              <a:buChar char="•"/>
            </a:pPr>
            <a:r>
              <a:rPr lang="en-US" baseline="0" dirty="0" smtClean="0"/>
              <a:t>Get a sponsor </a:t>
            </a:r>
            <a:r>
              <a:rPr lang="en-US" sz="1200" dirty="0" smtClean="0"/>
              <a:t>(of the same sex and over a year of </a:t>
            </a:r>
            <a:r>
              <a:rPr lang="en-US" sz="1200" dirty="0" err="1" smtClean="0"/>
              <a:t>cleantime</a:t>
            </a:r>
            <a:r>
              <a:rPr lang="en-US" sz="1200" dirty="0" smtClean="0"/>
              <a:t>) </a:t>
            </a:r>
          </a:p>
          <a:p>
            <a:pPr marL="171450" indent="-171450">
              <a:buFont typeface="Arial" panose="020B0604020202020204" pitchFamily="34" charset="0"/>
              <a:buChar char="•"/>
            </a:pPr>
            <a:r>
              <a:rPr lang="en-US" sz="1200" dirty="0" smtClean="0"/>
              <a:t>Work steps with that sponsor</a:t>
            </a:r>
          </a:p>
          <a:p>
            <a:pPr marL="171450" indent="-171450">
              <a:buFont typeface="Arial" panose="020B0604020202020204" pitchFamily="34" charset="0"/>
              <a:buChar char="•"/>
            </a:pPr>
            <a:r>
              <a:rPr lang="en-US" sz="1200" dirty="0" smtClean="0"/>
              <a:t>Be of service</a:t>
            </a:r>
            <a:endParaRPr lang="en-US" dirty="0"/>
          </a:p>
        </p:txBody>
      </p:sp>
      <p:sp>
        <p:nvSpPr>
          <p:cNvPr id="4" name="Slide Number Placeholder 3"/>
          <p:cNvSpPr>
            <a:spLocks noGrp="1"/>
          </p:cNvSpPr>
          <p:nvPr>
            <p:ph type="sldNum" sz="quarter" idx="10"/>
          </p:nvPr>
        </p:nvSpPr>
        <p:spPr/>
        <p:txBody>
          <a:bodyPr/>
          <a:lstStyle/>
          <a:p>
            <a:fld id="{28A51896-78AB-4572-9CB4-732DA2BFCA29}" type="slidenum">
              <a:rPr lang="en-US" smtClean="0"/>
              <a:t>12</a:t>
            </a:fld>
            <a:endParaRPr lang="en-US"/>
          </a:p>
        </p:txBody>
      </p:sp>
    </p:spTree>
    <p:extLst>
      <p:ext uri="{BB962C8B-B14F-4D97-AF65-F5344CB8AC3E}">
        <p14:creationId xmlns:p14="http://schemas.microsoft.com/office/powerpoint/2010/main" val="312374012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Our purpose is</a:t>
            </a:r>
            <a:r>
              <a:rPr lang="en-US" baseline="0" dirty="0" smtClean="0"/>
              <a:t> to be a resource in the community at large and we do this through the following </a:t>
            </a:r>
          </a:p>
          <a:p>
            <a:pPr marL="171450" indent="-171450">
              <a:buFont typeface="Arial" panose="020B0604020202020204" pitchFamily="34" charset="0"/>
              <a:buChar char="•"/>
            </a:pPr>
            <a:r>
              <a:rPr lang="en-US" dirty="0" smtClean="0"/>
              <a:t>Provide a resource in the community - a soft landing for people finishing treatment programs.</a:t>
            </a:r>
          </a:p>
          <a:p>
            <a:pPr marL="171450" indent="-171450">
              <a:buFont typeface="Arial" panose="020B0604020202020204" pitchFamily="34" charset="0"/>
              <a:buChar char="•"/>
            </a:pPr>
            <a:r>
              <a:rPr lang="en-US" dirty="0" smtClean="0"/>
              <a:t>Provide literature and meeting information.</a:t>
            </a:r>
          </a:p>
          <a:p>
            <a:pPr marL="171450" indent="-171450">
              <a:buFont typeface="Arial" panose="020B0604020202020204" pitchFamily="34" charset="0"/>
              <a:buChar char="•"/>
            </a:pPr>
            <a:r>
              <a:rPr lang="en-US" dirty="0" smtClean="0"/>
              <a:t>Give Public Information presentations.</a:t>
            </a:r>
          </a:p>
          <a:p>
            <a:pPr marL="171450" indent="-171450">
              <a:buFont typeface="Arial" panose="020B0604020202020204" pitchFamily="34" charset="0"/>
              <a:buChar char="•"/>
            </a:pPr>
            <a:r>
              <a:rPr lang="en-US" dirty="0" smtClean="0"/>
              <a:t>Take addicts to meetings.</a:t>
            </a:r>
          </a:p>
          <a:p>
            <a:pPr marL="171450" indent="-171450">
              <a:buFont typeface="Arial" panose="020B0604020202020204" pitchFamily="34" charset="0"/>
              <a:buChar char="•"/>
            </a:pPr>
            <a:r>
              <a:rPr lang="en-US" dirty="0" smtClean="0"/>
              <a:t>Start and run meetings in institutions.</a:t>
            </a:r>
          </a:p>
          <a:p>
            <a:endParaRPr lang="en-US" baseline="0" dirty="0" smtClean="0"/>
          </a:p>
          <a:p>
            <a:endParaRPr lang="en-US" dirty="0"/>
          </a:p>
        </p:txBody>
      </p:sp>
      <p:sp>
        <p:nvSpPr>
          <p:cNvPr id="4" name="Slide Number Placeholder 3"/>
          <p:cNvSpPr>
            <a:spLocks noGrp="1"/>
          </p:cNvSpPr>
          <p:nvPr>
            <p:ph type="sldNum" sz="quarter" idx="10"/>
          </p:nvPr>
        </p:nvSpPr>
        <p:spPr/>
        <p:txBody>
          <a:bodyPr/>
          <a:lstStyle/>
          <a:p>
            <a:fld id="{28A51896-78AB-4572-9CB4-732DA2BFCA29}" type="slidenum">
              <a:rPr lang="en-US" smtClean="0"/>
              <a:t>13</a:t>
            </a:fld>
            <a:endParaRPr lang="en-US"/>
          </a:p>
        </p:txBody>
      </p:sp>
    </p:spTree>
    <p:extLst>
      <p:ext uri="{BB962C8B-B14F-4D97-AF65-F5344CB8AC3E}">
        <p14:creationId xmlns:p14="http://schemas.microsoft.com/office/powerpoint/2010/main" val="62951668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How can our community partners assist us?</a:t>
            </a:r>
          </a:p>
          <a:p>
            <a:pPr marL="171450" indent="-171450">
              <a:buFont typeface="Arial" panose="020B0604020202020204" pitchFamily="34" charset="0"/>
              <a:buChar char="•"/>
            </a:pPr>
            <a:r>
              <a:rPr lang="en-US" dirty="0" smtClean="0"/>
              <a:t>By contributing to a respectful, recovery-oriented atmosphere during meetings</a:t>
            </a:r>
          </a:p>
          <a:p>
            <a:pPr marL="171450" indent="-171450">
              <a:buFont typeface="Arial" panose="020B0604020202020204" pitchFamily="34" charset="0"/>
              <a:buChar char="•"/>
            </a:pPr>
            <a:r>
              <a:rPr lang="en-US" dirty="0" smtClean="0"/>
              <a:t>By</a:t>
            </a:r>
            <a:r>
              <a:rPr lang="en-US" baseline="0" dirty="0" smtClean="0"/>
              <a:t> r</a:t>
            </a:r>
            <a:r>
              <a:rPr lang="en-US" dirty="0" smtClean="0"/>
              <a:t>especting the autonomy (and</a:t>
            </a:r>
            <a:r>
              <a:rPr lang="en-US" baseline="0" dirty="0" smtClean="0"/>
              <a:t> culture) </a:t>
            </a:r>
            <a:r>
              <a:rPr lang="en-US" dirty="0" smtClean="0"/>
              <a:t>of different meetings</a:t>
            </a:r>
          </a:p>
          <a:p>
            <a:pPr marL="171450" indent="-171450">
              <a:buFont typeface="Arial" panose="020B0604020202020204" pitchFamily="34" charset="0"/>
              <a:buChar char="•"/>
            </a:pPr>
            <a:r>
              <a:rPr lang="en-US" dirty="0" smtClean="0"/>
              <a:t>Being supremely respectful of the facilities in which our meetings are held</a:t>
            </a:r>
          </a:p>
          <a:p>
            <a:pPr marL="171450" indent="-171450">
              <a:buFont typeface="Arial" panose="020B0604020202020204" pitchFamily="34" charset="0"/>
              <a:buChar char="•"/>
            </a:pPr>
            <a:r>
              <a:rPr lang="en-US" dirty="0" smtClean="0"/>
              <a:t>Creating a safe environment</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smtClean="0"/>
              <a:t>Communicating clearly with meeting trusted servants </a:t>
            </a:r>
          </a:p>
          <a:p>
            <a:endParaRPr lang="en-US" dirty="0"/>
          </a:p>
        </p:txBody>
      </p:sp>
      <p:sp>
        <p:nvSpPr>
          <p:cNvPr id="4" name="Slide Number Placeholder 3"/>
          <p:cNvSpPr>
            <a:spLocks noGrp="1"/>
          </p:cNvSpPr>
          <p:nvPr>
            <p:ph type="sldNum" sz="quarter" idx="10"/>
          </p:nvPr>
        </p:nvSpPr>
        <p:spPr/>
        <p:txBody>
          <a:bodyPr/>
          <a:lstStyle/>
          <a:p>
            <a:fld id="{28A51896-78AB-4572-9CB4-732DA2BFCA29}" type="slidenum">
              <a:rPr lang="en-US" smtClean="0"/>
              <a:t>14</a:t>
            </a:fld>
            <a:endParaRPr lang="en-US"/>
          </a:p>
        </p:txBody>
      </p:sp>
    </p:spTree>
    <p:extLst>
      <p:ext uri="{BB962C8B-B14F-4D97-AF65-F5344CB8AC3E}">
        <p14:creationId xmlns:p14="http://schemas.microsoft.com/office/powerpoint/2010/main" val="175968705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a:t>
            </a:r>
            <a:r>
              <a:rPr lang="en-US" baseline="0" dirty="0" smtClean="0"/>
              <a:t> Minnesota Region website is a great resource for information for professionals and addicts across the state:</a:t>
            </a:r>
          </a:p>
          <a:p>
            <a:pPr marL="241653" indent="-241653">
              <a:buFont typeface="+mj-lt"/>
              <a:buAutoNum type="arabicPeriod"/>
            </a:pPr>
            <a:r>
              <a:rPr lang="en-US" dirty="0" smtClean="0"/>
              <a:t>We typically</a:t>
            </a:r>
            <a:r>
              <a:rPr lang="en-US" baseline="0" dirty="0" smtClean="0"/>
              <a:t> send out two newsletters a month. </a:t>
            </a:r>
          </a:p>
          <a:p>
            <a:pPr marL="241653" indent="-241653">
              <a:buFont typeface="+mj-lt"/>
              <a:buAutoNum type="arabicPeriod"/>
            </a:pPr>
            <a:r>
              <a:rPr lang="en-US" baseline="0" dirty="0" smtClean="0"/>
              <a:t>One is targeted to professionals, focusing on updated meeting lists and a short local fellowship announcement and a local event.</a:t>
            </a:r>
          </a:p>
          <a:p>
            <a:pPr marL="241653" indent="-241653">
              <a:buFont typeface="+mj-lt"/>
              <a:buAutoNum type="arabicPeriod"/>
            </a:pPr>
            <a:r>
              <a:rPr lang="en-US" baseline="0" dirty="0" smtClean="0"/>
              <a:t>One is targeted to our membership containing local news, service opportunities, etc.</a:t>
            </a:r>
          </a:p>
          <a:p>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There are lots of things to do in the</a:t>
            </a:r>
            <a:r>
              <a:rPr lang="en-US" baseline="0" dirty="0" smtClean="0"/>
              <a:t> Minnesota Region of Narcotics Anonymous; t</a:t>
            </a:r>
            <a:r>
              <a:rPr lang="en-US" dirty="0" smtClean="0"/>
              <a:t>he variety is only limited by the creativity of local addicts. There are dances, speaker</a:t>
            </a:r>
            <a:r>
              <a:rPr lang="en-US" baseline="0" dirty="0" smtClean="0"/>
              <a:t> jams, campouts, conventions, music festivals, the Regional Unity Games. Although meetings are the backbone of our recovery, we have found that addicts who find fun and fellowship at these events have a higher probability of attaining long-term clean time.</a:t>
            </a:r>
            <a:endParaRPr lang="en-US" dirty="0" smtClean="0"/>
          </a:p>
          <a:p>
            <a:endParaRPr lang="en-US" dirty="0"/>
          </a:p>
        </p:txBody>
      </p:sp>
      <p:sp>
        <p:nvSpPr>
          <p:cNvPr id="4" name="Slide Number Placeholder 3"/>
          <p:cNvSpPr>
            <a:spLocks noGrp="1"/>
          </p:cNvSpPr>
          <p:nvPr>
            <p:ph type="sldNum" sz="quarter" idx="10"/>
          </p:nvPr>
        </p:nvSpPr>
        <p:spPr/>
        <p:txBody>
          <a:bodyPr/>
          <a:lstStyle/>
          <a:p>
            <a:fld id="{28A51896-78AB-4572-9CB4-732DA2BFCA29}" type="slidenum">
              <a:rPr lang="en-US" smtClean="0"/>
              <a:t>15</a:t>
            </a:fld>
            <a:endParaRPr lang="en-US"/>
          </a:p>
        </p:txBody>
      </p:sp>
    </p:spTree>
    <p:extLst>
      <p:ext uri="{BB962C8B-B14F-4D97-AF65-F5344CB8AC3E}">
        <p14:creationId xmlns:p14="http://schemas.microsoft.com/office/powerpoint/2010/main" val="146780303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baseline="0" dirty="0" smtClean="0"/>
              <a:t>We have over 400 weekly meetings across the state of Minnesota.</a:t>
            </a:r>
          </a:p>
          <a:p>
            <a:pPr marL="171450" indent="-171450">
              <a:buFont typeface="Arial" panose="020B0604020202020204" pitchFamily="34" charset="0"/>
              <a:buChar char="•"/>
            </a:pPr>
            <a:r>
              <a:rPr lang="en-US" baseline="0" dirty="0" smtClean="0"/>
              <a:t>Our 24-hour helpline provides an audio tree of meetings by geography and time of day. The caller can be connected directly to an addict, or leave a message if a helpline volunteer is not available.</a:t>
            </a:r>
          </a:p>
          <a:p>
            <a:pPr marL="171450" indent="-171450">
              <a:buFont typeface="Arial" panose="020B0604020202020204" pitchFamily="34" charset="0"/>
              <a:buChar char="•"/>
            </a:pPr>
            <a:r>
              <a:rPr lang="en-US" baseline="0" dirty="0" smtClean="0"/>
              <a:t>We send a monthly newsletter to over 3,000 addresses with fellowship news and links to the updated meeting lists.</a:t>
            </a:r>
          </a:p>
          <a:p>
            <a:pPr marL="171450" indent="-171450">
              <a:buFont typeface="Arial" panose="020B0604020202020204" pitchFamily="34" charset="0"/>
              <a:buChar char="•"/>
            </a:pPr>
            <a:r>
              <a:rPr lang="en-US" baseline="0" dirty="0" smtClean="0"/>
              <a:t>Printed meeting lists and literature are available at the table and can ordered from the Upper Midwest Service Office.</a:t>
            </a:r>
          </a:p>
          <a:p>
            <a:pPr marL="171450" indent="-171450">
              <a:buFont typeface="Arial" panose="020B0604020202020204" pitchFamily="34" charset="0"/>
              <a:buChar char="•"/>
            </a:pPr>
            <a:r>
              <a:rPr lang="en-US" baseline="0" dirty="0" smtClean="0"/>
              <a:t>Newcomers are matched with an NA volunteer near them who contacts them and meets them at their first NA meeting.</a:t>
            </a:r>
          </a:p>
          <a:p>
            <a:pPr marL="171450" indent="-171450">
              <a:buFont typeface="Arial" panose="020B0604020202020204" pitchFamily="34" charset="0"/>
              <a:buChar char="•"/>
            </a:pPr>
            <a:r>
              <a:rPr lang="en-US" baseline="0" dirty="0" smtClean="0"/>
              <a:t>Addicts who are incarcerated can work the steps with a pen pal sponsor through the mail.</a:t>
            </a:r>
          </a:p>
          <a:p>
            <a:pPr marL="171450" indent="-171450">
              <a:buFont typeface="Arial" panose="020B0604020202020204" pitchFamily="34" charset="0"/>
              <a:buChar char="•"/>
            </a:pPr>
            <a:r>
              <a:rPr lang="en-US" baseline="0" dirty="0" smtClean="0"/>
              <a:t>We have lots of opportunities for fun and fellowship at dances, picnics, campouts, speaker jams, etc.</a:t>
            </a:r>
          </a:p>
          <a:p>
            <a:endParaRPr lang="en-US" dirty="0"/>
          </a:p>
        </p:txBody>
      </p:sp>
      <p:sp>
        <p:nvSpPr>
          <p:cNvPr id="4" name="Slide Number Placeholder 3"/>
          <p:cNvSpPr>
            <a:spLocks noGrp="1"/>
          </p:cNvSpPr>
          <p:nvPr>
            <p:ph type="sldNum" sz="quarter" idx="10"/>
          </p:nvPr>
        </p:nvSpPr>
        <p:spPr/>
        <p:txBody>
          <a:bodyPr/>
          <a:lstStyle/>
          <a:p>
            <a:fld id="{28A51896-78AB-4572-9CB4-732DA2BFCA29}" type="slidenum">
              <a:rPr lang="en-US" smtClean="0"/>
              <a:t>16</a:t>
            </a:fld>
            <a:endParaRPr lang="en-US"/>
          </a:p>
        </p:txBody>
      </p:sp>
    </p:spTree>
    <p:extLst>
      <p:ext uri="{BB962C8B-B14F-4D97-AF65-F5344CB8AC3E}">
        <p14:creationId xmlns:p14="http://schemas.microsoft.com/office/powerpoint/2010/main" val="217842302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mj-lt"/>
              <a:buNone/>
            </a:pPr>
            <a:r>
              <a:rPr lang="en-US" baseline="0" dirty="0" smtClean="0"/>
              <a:t>The goal of Bridging the Gap is to ease those emotions and help addicts who want what we have to offer find long-term recovery.</a:t>
            </a:r>
            <a:endParaRPr lang="en-US" dirty="0" smtClean="0"/>
          </a:p>
          <a:p>
            <a:pPr marL="228600" lvl="0" indent="-228600">
              <a:buFont typeface="+mj-lt"/>
              <a:buAutoNum type="arabicPeriod"/>
            </a:pPr>
            <a:r>
              <a:rPr lang="en-US" dirty="0" smtClean="0"/>
              <a:t>A</a:t>
            </a:r>
            <a:r>
              <a:rPr lang="en-US" baseline="0" dirty="0" smtClean="0"/>
              <a:t> newcomer or a treatment professional can request a temporary contact online.</a:t>
            </a:r>
          </a:p>
          <a:p>
            <a:pPr marL="228600" lvl="0" indent="-228600">
              <a:buFont typeface="+mj-lt"/>
              <a:buAutoNum type="arabicPeriod"/>
            </a:pPr>
            <a:r>
              <a:rPr lang="en-US" baseline="0" dirty="0" smtClean="0"/>
              <a:t>Our Bridging the Gap team leader finds a local NA member near the newcomer.</a:t>
            </a:r>
          </a:p>
          <a:p>
            <a:pPr marL="228600" lvl="0" indent="-228600">
              <a:buFont typeface="+mj-lt"/>
              <a:buAutoNum type="arabicPeriod"/>
            </a:pPr>
            <a:r>
              <a:rPr lang="en-US" baseline="0" dirty="0" smtClean="0"/>
              <a:t>The NA member volunteer contacts the newcomer and they agree to meet at an NA meeting.</a:t>
            </a:r>
          </a:p>
          <a:p>
            <a:pPr marL="228600" lvl="0" indent="-228600">
              <a:buFont typeface="+mj-lt"/>
              <a:buAutoNum type="arabicPeriod"/>
            </a:pPr>
            <a:r>
              <a:rPr lang="en-US" baseline="0" dirty="0" smtClean="0"/>
              <a:t>They go to a meeting, maybe agree to meet 15 minutes ahead of time. The volunteer explains what to expect, gets them a meeting list and some IPs, introduces them around and makes them feel welcome.</a:t>
            </a:r>
          </a:p>
          <a:p>
            <a:pPr marL="228600" lvl="0" indent="-228600">
              <a:buFont typeface="+mj-lt"/>
              <a:buAutoNum type="arabicPeriod"/>
            </a:pPr>
            <a:r>
              <a:rPr lang="en-US" baseline="0" dirty="0" smtClean="0"/>
              <a:t>They might agree to meet again. They might not. That is the extent of the volunteer’s responsibility. But two things are clear, a newcomer found a way out of active addiction and an NA member’s recovery was enhanced.</a:t>
            </a:r>
            <a:endParaRPr lang="en-US" dirty="0" smtClean="0"/>
          </a:p>
          <a:p>
            <a:endParaRPr lang="en-US" dirty="0"/>
          </a:p>
        </p:txBody>
      </p:sp>
      <p:sp>
        <p:nvSpPr>
          <p:cNvPr id="4" name="Slide Number Placeholder 3"/>
          <p:cNvSpPr>
            <a:spLocks noGrp="1"/>
          </p:cNvSpPr>
          <p:nvPr>
            <p:ph type="sldNum" sz="quarter" idx="10"/>
          </p:nvPr>
        </p:nvSpPr>
        <p:spPr/>
        <p:txBody>
          <a:bodyPr/>
          <a:lstStyle/>
          <a:p>
            <a:fld id="{28A51896-78AB-4572-9CB4-732DA2BFCA29}" type="slidenum">
              <a:rPr lang="en-US" smtClean="0"/>
              <a:t>17</a:t>
            </a:fld>
            <a:endParaRPr lang="en-US"/>
          </a:p>
        </p:txBody>
      </p:sp>
    </p:spTree>
    <p:extLst>
      <p:ext uri="{BB962C8B-B14F-4D97-AF65-F5344CB8AC3E}">
        <p14:creationId xmlns:p14="http://schemas.microsoft.com/office/powerpoint/2010/main" val="190532374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Are there any questions,</a:t>
            </a:r>
            <a:r>
              <a:rPr lang="en-US" baseline="0" dirty="0" smtClean="0"/>
              <a:t> comments, or concerns?</a:t>
            </a:r>
          </a:p>
          <a:p>
            <a:endParaRPr lang="en-US" baseline="0" dirty="0" smtClean="0"/>
          </a:p>
          <a:p>
            <a:r>
              <a:rPr lang="en-US" baseline="0" dirty="0" smtClean="0"/>
              <a:t>If there any questions you have after this presentation, please feel free to contact us.</a:t>
            </a:r>
            <a:endParaRPr lang="en-US" dirty="0"/>
          </a:p>
        </p:txBody>
      </p:sp>
      <p:sp>
        <p:nvSpPr>
          <p:cNvPr id="4" name="Slide Number Placeholder 3"/>
          <p:cNvSpPr>
            <a:spLocks noGrp="1"/>
          </p:cNvSpPr>
          <p:nvPr>
            <p:ph type="sldNum" sz="quarter" idx="10"/>
          </p:nvPr>
        </p:nvSpPr>
        <p:spPr/>
        <p:txBody>
          <a:bodyPr/>
          <a:lstStyle/>
          <a:p>
            <a:fld id="{28A51896-78AB-4572-9CB4-732DA2BFCA29}" type="slidenum">
              <a:rPr lang="en-US" smtClean="0"/>
              <a:t>19</a:t>
            </a:fld>
            <a:endParaRPr lang="en-US"/>
          </a:p>
        </p:txBody>
      </p:sp>
    </p:spTree>
    <p:extLst>
      <p:ext uri="{BB962C8B-B14F-4D97-AF65-F5344CB8AC3E}">
        <p14:creationId xmlns:p14="http://schemas.microsoft.com/office/powerpoint/2010/main" val="63527055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8627669-33D4-4E08-9CF9-E619752DEDDD}" type="datetimeFigureOut">
              <a:rPr lang="en-US" smtClean="0"/>
              <a:t>1/3/2017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DF1D448-AE80-4A57-9430-F01494798222}" type="slidenum">
              <a:rPr lang="en-US" smtClean="0"/>
              <a:t>‹#›</a:t>
            </a:fld>
            <a:endParaRPr lang="en-US"/>
          </a:p>
        </p:txBody>
      </p:sp>
    </p:spTree>
    <p:extLst>
      <p:ext uri="{BB962C8B-B14F-4D97-AF65-F5344CB8AC3E}">
        <p14:creationId xmlns:p14="http://schemas.microsoft.com/office/powerpoint/2010/main" val="186176041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8627669-33D4-4E08-9CF9-E619752DEDDD}" type="datetimeFigureOut">
              <a:rPr lang="en-US" smtClean="0"/>
              <a:t>1/3/2017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DF1D448-AE80-4A57-9430-F01494798222}" type="slidenum">
              <a:rPr lang="en-US" smtClean="0"/>
              <a:t>‹#›</a:t>
            </a:fld>
            <a:endParaRPr lang="en-US"/>
          </a:p>
        </p:txBody>
      </p:sp>
    </p:spTree>
    <p:extLst>
      <p:ext uri="{BB962C8B-B14F-4D97-AF65-F5344CB8AC3E}">
        <p14:creationId xmlns:p14="http://schemas.microsoft.com/office/powerpoint/2010/main" val="389096779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8627669-33D4-4E08-9CF9-E619752DEDDD}" type="datetimeFigureOut">
              <a:rPr lang="en-US" smtClean="0"/>
              <a:t>1/3/2017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DF1D448-AE80-4A57-9430-F01494798222}" type="slidenum">
              <a:rPr lang="en-US" smtClean="0"/>
              <a:t>‹#›</a:t>
            </a:fld>
            <a:endParaRPr lang="en-US"/>
          </a:p>
        </p:txBody>
      </p:sp>
    </p:spTree>
    <p:extLst>
      <p:ext uri="{BB962C8B-B14F-4D97-AF65-F5344CB8AC3E}">
        <p14:creationId xmlns:p14="http://schemas.microsoft.com/office/powerpoint/2010/main" val="363814812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8627669-33D4-4E08-9CF9-E619752DEDDD}" type="datetimeFigureOut">
              <a:rPr lang="en-US" smtClean="0"/>
              <a:t>1/3/2017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DF1D448-AE80-4A57-9430-F01494798222}" type="slidenum">
              <a:rPr lang="en-US" smtClean="0"/>
              <a:t>‹#›</a:t>
            </a:fld>
            <a:endParaRPr lang="en-US"/>
          </a:p>
        </p:txBody>
      </p:sp>
    </p:spTree>
    <p:extLst>
      <p:ext uri="{BB962C8B-B14F-4D97-AF65-F5344CB8AC3E}">
        <p14:creationId xmlns:p14="http://schemas.microsoft.com/office/powerpoint/2010/main" val="5269976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8627669-33D4-4E08-9CF9-E619752DEDDD}" type="datetimeFigureOut">
              <a:rPr lang="en-US" smtClean="0"/>
              <a:t>1/3/2017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DF1D448-AE80-4A57-9430-F01494798222}" type="slidenum">
              <a:rPr lang="en-US" smtClean="0"/>
              <a:t>‹#›</a:t>
            </a:fld>
            <a:endParaRPr lang="en-US"/>
          </a:p>
        </p:txBody>
      </p:sp>
    </p:spTree>
    <p:extLst>
      <p:ext uri="{BB962C8B-B14F-4D97-AF65-F5344CB8AC3E}">
        <p14:creationId xmlns:p14="http://schemas.microsoft.com/office/powerpoint/2010/main" val="37481884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8627669-33D4-4E08-9CF9-E619752DEDDD}" type="datetimeFigureOut">
              <a:rPr lang="en-US" smtClean="0"/>
              <a:t>1/3/2017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DF1D448-AE80-4A57-9430-F01494798222}" type="slidenum">
              <a:rPr lang="en-US" smtClean="0"/>
              <a:t>‹#›</a:t>
            </a:fld>
            <a:endParaRPr lang="en-US"/>
          </a:p>
        </p:txBody>
      </p:sp>
    </p:spTree>
    <p:extLst>
      <p:ext uri="{BB962C8B-B14F-4D97-AF65-F5344CB8AC3E}">
        <p14:creationId xmlns:p14="http://schemas.microsoft.com/office/powerpoint/2010/main" val="21572974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8627669-33D4-4E08-9CF9-E619752DEDDD}" type="datetimeFigureOut">
              <a:rPr lang="en-US" smtClean="0"/>
              <a:t>1/3/2017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DF1D448-AE80-4A57-9430-F01494798222}" type="slidenum">
              <a:rPr lang="en-US" smtClean="0"/>
              <a:t>‹#›</a:t>
            </a:fld>
            <a:endParaRPr lang="en-US"/>
          </a:p>
        </p:txBody>
      </p:sp>
    </p:spTree>
    <p:extLst>
      <p:ext uri="{BB962C8B-B14F-4D97-AF65-F5344CB8AC3E}">
        <p14:creationId xmlns:p14="http://schemas.microsoft.com/office/powerpoint/2010/main" val="35016865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8627669-33D4-4E08-9CF9-E619752DEDDD}" type="datetimeFigureOut">
              <a:rPr lang="en-US" smtClean="0"/>
              <a:t>1/3/2017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DF1D448-AE80-4A57-9430-F01494798222}" type="slidenum">
              <a:rPr lang="en-US" smtClean="0"/>
              <a:t>‹#›</a:t>
            </a:fld>
            <a:endParaRPr lang="en-US"/>
          </a:p>
        </p:txBody>
      </p:sp>
    </p:spTree>
    <p:extLst>
      <p:ext uri="{BB962C8B-B14F-4D97-AF65-F5344CB8AC3E}">
        <p14:creationId xmlns:p14="http://schemas.microsoft.com/office/powerpoint/2010/main" val="16172863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8627669-33D4-4E08-9CF9-E619752DEDDD}" type="datetimeFigureOut">
              <a:rPr lang="en-US" smtClean="0"/>
              <a:t>1/3/2017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DF1D448-AE80-4A57-9430-F01494798222}" type="slidenum">
              <a:rPr lang="en-US" smtClean="0"/>
              <a:t>‹#›</a:t>
            </a:fld>
            <a:endParaRPr lang="en-US"/>
          </a:p>
        </p:txBody>
      </p:sp>
    </p:spTree>
    <p:extLst>
      <p:ext uri="{BB962C8B-B14F-4D97-AF65-F5344CB8AC3E}">
        <p14:creationId xmlns:p14="http://schemas.microsoft.com/office/powerpoint/2010/main" val="361913661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8627669-33D4-4E08-9CF9-E619752DEDDD}" type="datetimeFigureOut">
              <a:rPr lang="en-US" smtClean="0"/>
              <a:t>1/3/2017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DF1D448-AE80-4A57-9430-F01494798222}" type="slidenum">
              <a:rPr lang="en-US" smtClean="0"/>
              <a:t>‹#›</a:t>
            </a:fld>
            <a:endParaRPr lang="en-US"/>
          </a:p>
        </p:txBody>
      </p:sp>
    </p:spTree>
    <p:extLst>
      <p:ext uri="{BB962C8B-B14F-4D97-AF65-F5344CB8AC3E}">
        <p14:creationId xmlns:p14="http://schemas.microsoft.com/office/powerpoint/2010/main" val="113233559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8627669-33D4-4E08-9CF9-E619752DEDDD}" type="datetimeFigureOut">
              <a:rPr lang="en-US" smtClean="0"/>
              <a:t>1/3/2017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DF1D448-AE80-4A57-9430-F01494798222}" type="slidenum">
              <a:rPr lang="en-US" smtClean="0"/>
              <a:t>‹#›</a:t>
            </a:fld>
            <a:endParaRPr lang="en-US"/>
          </a:p>
        </p:txBody>
      </p:sp>
    </p:spTree>
    <p:extLst>
      <p:ext uri="{BB962C8B-B14F-4D97-AF65-F5344CB8AC3E}">
        <p14:creationId xmlns:p14="http://schemas.microsoft.com/office/powerpoint/2010/main" val="328948327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alphaModFix amt="22000"/>
            <a:lum/>
          </a:blip>
          <a:srcRect/>
          <a:stretch>
            <a:fillRect t="-17000" b="-17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8627669-33D4-4E08-9CF9-E619752DEDDD}" type="datetimeFigureOut">
              <a:rPr lang="en-US" smtClean="0"/>
              <a:t>1/3/2017</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DF1D448-AE80-4A57-9430-F01494798222}" type="slidenum">
              <a:rPr lang="en-US" smtClean="0"/>
              <a:t>‹#›</a:t>
            </a:fld>
            <a:endParaRPr lang="en-US"/>
          </a:p>
        </p:txBody>
      </p:sp>
    </p:spTree>
    <p:extLst>
      <p:ext uri="{BB962C8B-B14F-4D97-AF65-F5344CB8AC3E}">
        <p14:creationId xmlns:p14="http://schemas.microsoft.com/office/powerpoint/2010/main" val="301792176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hyperlink" Target="http://www.naminnesota.org/" TargetMode="External"/><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hyperlink" Target="http://www.na.org/" TargetMode="External"/><Relationship Id="rId2" Type="http://schemas.openxmlformats.org/officeDocument/2006/relationships/hyperlink" Target="http://www.naminnesota.org/" TargetMode="External"/><Relationship Id="rId1" Type="http://schemas.openxmlformats.org/officeDocument/2006/relationships/slideLayout" Target="../slideLayouts/slideLayout2.xml"/><Relationship Id="rId4" Type="http://schemas.openxmlformats.org/officeDocument/2006/relationships/hyperlink" Target="mailto:info@naminnesota.org" TargetMode="External"/></Relationships>
</file>

<file path=ppt/slides/_rels/slide19.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5</a:t>
            </a:r>
            <a:endParaRPr lang="en-US" dirty="0"/>
          </a:p>
        </p:txBody>
      </p:sp>
      <p:sp>
        <p:nvSpPr>
          <p:cNvPr id="6" name="Subtitle 5"/>
          <p:cNvSpPr>
            <a:spLocks noGrp="1"/>
          </p:cNvSpPr>
          <p:nvPr>
            <p:ph type="subTitle" idx="1"/>
          </p:nvPr>
        </p:nvSpPr>
        <p:spPr/>
        <p:txBody>
          <a:bodyPr/>
          <a:lstStyle/>
          <a:p>
            <a:endParaRPr lang="en-US" dirty="0"/>
          </a:p>
        </p:txBody>
      </p:sp>
      <p:pic>
        <p:nvPicPr>
          <p:cNvPr id="7" name="Picture 4" descr="for PPT"/>
          <p:cNvPicPr>
            <a:picLocks noChangeAspect="1" noChangeArrowheads="1"/>
          </p:cNvPicPr>
          <p:nvPr/>
        </p:nvPicPr>
        <p:blipFill>
          <a:blip r:embed="rId3"/>
          <a:srcRect/>
          <a:stretch>
            <a:fillRect/>
          </a:stretch>
        </p:blipFill>
        <p:spPr bwMode="auto">
          <a:xfrm>
            <a:off x="-519608" y="-243408"/>
            <a:ext cx="10680700" cy="7581900"/>
          </a:xfrm>
          <a:prstGeom prst="rect">
            <a:avLst/>
          </a:prstGeom>
          <a:noFill/>
          <a:ln w="9525">
            <a:noFill/>
            <a:miter lim="800000"/>
            <a:headEnd/>
            <a:tailEnd/>
          </a:ln>
        </p:spPr>
      </p:pic>
    </p:spTree>
    <p:extLst>
      <p:ext uri="{BB962C8B-B14F-4D97-AF65-F5344CB8AC3E}">
        <p14:creationId xmlns:p14="http://schemas.microsoft.com/office/powerpoint/2010/main" val="246934971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Our Message</a:t>
            </a:r>
            <a:endParaRPr lang="en-US" b="1" dirty="0"/>
          </a:p>
        </p:txBody>
      </p:sp>
      <p:sp>
        <p:nvSpPr>
          <p:cNvPr id="3" name="Content Placeholder 2"/>
          <p:cNvSpPr>
            <a:spLocks noGrp="1"/>
          </p:cNvSpPr>
          <p:nvPr>
            <p:ph idx="1"/>
          </p:nvPr>
        </p:nvSpPr>
        <p:spPr/>
        <p:txBody>
          <a:bodyPr/>
          <a:lstStyle/>
          <a:p>
            <a:pPr marL="0" indent="0">
              <a:buNone/>
            </a:pPr>
            <a:r>
              <a:rPr lang="en-US" dirty="0" smtClean="0"/>
              <a:t>An addict, any addict, can stop using, lose the desire to use, and find a new way to live</a:t>
            </a:r>
            <a:endParaRPr lang="en-US"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5800" y="3459480"/>
            <a:ext cx="7745730" cy="3084058"/>
          </a:xfrm>
          <a:prstGeom prst="rect">
            <a:avLst/>
          </a:prstGeom>
        </p:spPr>
      </p:pic>
    </p:spTree>
    <p:extLst>
      <p:ext uri="{BB962C8B-B14F-4D97-AF65-F5344CB8AC3E}">
        <p14:creationId xmlns:p14="http://schemas.microsoft.com/office/powerpoint/2010/main" val="25914553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fade">
                                      <p:cBhvr>
                                        <p:cTn id="11" dur="500"/>
                                        <p:tgtEl>
                                          <p:spTgt spid="3">
                                            <p:txEl>
                                              <p:pRg st="0" end="0"/>
                                            </p:txEl>
                                          </p:spTgt>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Presentation Goals</a:t>
            </a:r>
            <a:endParaRPr lang="en-US" b="1" dirty="0"/>
          </a:p>
        </p:txBody>
      </p:sp>
      <p:sp>
        <p:nvSpPr>
          <p:cNvPr id="3" name="Content Placeholder 2"/>
          <p:cNvSpPr>
            <a:spLocks noGrp="1"/>
          </p:cNvSpPr>
          <p:nvPr>
            <p:ph idx="1"/>
          </p:nvPr>
        </p:nvSpPr>
        <p:spPr/>
        <p:txBody>
          <a:bodyPr/>
          <a:lstStyle/>
          <a:p>
            <a:r>
              <a:rPr lang="en-US" dirty="0" smtClean="0"/>
              <a:t>What Narcotics Anonymous is</a:t>
            </a:r>
          </a:p>
          <a:p>
            <a:r>
              <a:rPr lang="en-US" dirty="0" smtClean="0"/>
              <a:t>What Narcotics Anonymous is not</a:t>
            </a:r>
          </a:p>
          <a:p>
            <a:r>
              <a:rPr lang="en-US" dirty="0" smtClean="0"/>
              <a:t>What can be expected from meetings</a:t>
            </a:r>
          </a:p>
          <a:p>
            <a:r>
              <a:rPr lang="en-US" dirty="0" smtClean="0"/>
              <a:t>Where our meetings take place</a:t>
            </a:r>
          </a:p>
          <a:p>
            <a:r>
              <a:rPr lang="en-US" dirty="0" smtClean="0"/>
              <a:t>How we can be community partners in the recovery process </a:t>
            </a:r>
          </a:p>
          <a:p>
            <a:r>
              <a:rPr lang="en-US" dirty="0" smtClean="0"/>
              <a:t>Resources</a:t>
            </a:r>
            <a:endParaRPr lang="en-US" dirty="0"/>
          </a:p>
        </p:txBody>
      </p:sp>
    </p:spTree>
    <p:extLst>
      <p:ext uri="{BB962C8B-B14F-4D97-AF65-F5344CB8AC3E}">
        <p14:creationId xmlns:p14="http://schemas.microsoft.com/office/powerpoint/2010/main" val="31199499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fade">
                                      <p:cBhvr>
                                        <p:cTn id="11" dur="500"/>
                                        <p:tgtEl>
                                          <p:spTgt spid="3">
                                            <p:txEl>
                                              <p:pRg st="0" end="0"/>
                                            </p:txEl>
                                          </p:spTgt>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Effect transition="in" filter="fade">
                                      <p:cBhvr>
                                        <p:cTn id="15" dur="500"/>
                                        <p:tgtEl>
                                          <p:spTgt spid="3">
                                            <p:txEl>
                                              <p:pRg st="1" end="1"/>
                                            </p:txEl>
                                          </p:spTgt>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Effect transition="in" filter="fade">
                                      <p:cBhvr>
                                        <p:cTn id="19" dur="500"/>
                                        <p:tgtEl>
                                          <p:spTgt spid="3">
                                            <p:txEl>
                                              <p:pRg st="2" end="2"/>
                                            </p:txEl>
                                          </p:spTgt>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animEffect transition="in" filter="fade">
                                      <p:cBhvr>
                                        <p:cTn id="23" dur="500"/>
                                        <p:tgtEl>
                                          <p:spTgt spid="3">
                                            <p:txEl>
                                              <p:pRg st="3" end="3"/>
                                            </p:txEl>
                                          </p:spTgt>
                                        </p:tgtEl>
                                      </p:cBhvr>
                                    </p:animEffect>
                                  </p:childTnLst>
                                </p:cTn>
                              </p:par>
                            </p:childTnLst>
                          </p:cTn>
                        </p:par>
                        <p:par>
                          <p:cTn id="24" fill="hold">
                            <p:stCondLst>
                              <p:cond delay="2500"/>
                            </p:stCondLst>
                            <p:childTnLst>
                              <p:par>
                                <p:cTn id="25" presetID="10" presetClass="entr" presetSubtype="0" fill="hold" grpId="0" nodeType="after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par>
                          <p:cTn id="28" fill="hold">
                            <p:stCondLst>
                              <p:cond delay="3000"/>
                            </p:stCondLst>
                            <p:childTnLst>
                              <p:par>
                                <p:cTn id="29" presetID="10" presetClass="entr" presetSubtype="0" fill="hold" grpId="0" nodeType="after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animEffect transition="in" filter="fade">
                                      <p:cBhvr>
                                        <p:cTn id="31"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uiExpand="1"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What Narcotics Anonymous Is</a:t>
            </a:r>
            <a:endParaRPr lang="en-US" b="1" dirty="0"/>
          </a:p>
        </p:txBody>
      </p:sp>
      <p:sp>
        <p:nvSpPr>
          <p:cNvPr id="3" name="Content Placeholder 2"/>
          <p:cNvSpPr>
            <a:spLocks noGrp="1"/>
          </p:cNvSpPr>
          <p:nvPr>
            <p:ph idx="1"/>
          </p:nvPr>
        </p:nvSpPr>
        <p:spPr/>
        <p:txBody>
          <a:bodyPr>
            <a:normAutofit fontScale="92500"/>
          </a:bodyPr>
          <a:lstStyle/>
          <a:p>
            <a:r>
              <a:rPr lang="en-US" dirty="0" smtClean="0"/>
              <a:t>NA is a nonprofit Fellowship or society of men and women for whom drugs had become a major problem.  </a:t>
            </a:r>
          </a:p>
          <a:p>
            <a:r>
              <a:rPr lang="en-US" dirty="0" smtClean="0"/>
              <a:t>12-Step recovery program of recovering addicts who meet regularly to help each other stay clean.  </a:t>
            </a:r>
          </a:p>
          <a:p>
            <a:r>
              <a:rPr lang="en-US" dirty="0" smtClean="0"/>
              <a:t>This is a program of complete abstinence from all drugs. </a:t>
            </a:r>
          </a:p>
          <a:p>
            <a:r>
              <a:rPr lang="en-US" dirty="0" smtClean="0"/>
              <a:t>There is only one requirement for membership, the desire to stop using. </a:t>
            </a:r>
          </a:p>
          <a:p>
            <a:endParaRPr lang="en-US" dirty="0"/>
          </a:p>
        </p:txBody>
      </p:sp>
    </p:spTree>
    <p:extLst>
      <p:ext uri="{BB962C8B-B14F-4D97-AF65-F5344CB8AC3E}">
        <p14:creationId xmlns:p14="http://schemas.microsoft.com/office/powerpoint/2010/main" val="144565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fade">
                                      <p:cBhvr>
                                        <p:cTn id="11" dur="500"/>
                                        <p:tgtEl>
                                          <p:spTgt spid="3">
                                            <p:txEl>
                                              <p:pRg st="0" end="0"/>
                                            </p:txEl>
                                          </p:spTgt>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Effect transition="in" filter="fade">
                                      <p:cBhvr>
                                        <p:cTn id="15" dur="500"/>
                                        <p:tgtEl>
                                          <p:spTgt spid="3">
                                            <p:txEl>
                                              <p:pRg st="1" end="1"/>
                                            </p:txEl>
                                          </p:spTgt>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Effect transition="in" filter="fade">
                                      <p:cBhvr>
                                        <p:cTn id="19" dur="500"/>
                                        <p:tgtEl>
                                          <p:spTgt spid="3">
                                            <p:txEl>
                                              <p:pRg st="2" end="2"/>
                                            </p:txEl>
                                          </p:spTgt>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animEffect transition="in" filter="fade">
                                      <p:cBhvr>
                                        <p:cTn id="23"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Disease of Addiction </a:t>
            </a:r>
            <a:endParaRPr lang="en-US" dirty="0"/>
          </a:p>
        </p:txBody>
      </p:sp>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363353" y="1524000"/>
            <a:ext cx="6409048" cy="4800600"/>
          </a:xfrm>
        </p:spPr>
      </p:pic>
    </p:spTree>
    <p:extLst>
      <p:ext uri="{BB962C8B-B14F-4D97-AF65-F5344CB8AC3E}">
        <p14:creationId xmlns:p14="http://schemas.microsoft.com/office/powerpoint/2010/main" val="24048638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NA Service Structure</a:t>
            </a:r>
            <a:endParaRPr lang="en-US" b="1" dirty="0"/>
          </a:p>
        </p:txBody>
      </p:sp>
      <p:graphicFrame>
        <p:nvGraphicFramePr>
          <p:cNvPr id="8" name="Content Placeholder 7"/>
          <p:cNvGraphicFramePr>
            <a:graphicFrameLocks noGrp="1"/>
          </p:cNvGraphicFramePr>
          <p:nvPr>
            <p:ph idx="1"/>
            <p:extLst>
              <p:ext uri="{D42A27DB-BD31-4B8C-83A1-F6EECF244321}">
                <p14:modId xmlns:p14="http://schemas.microsoft.com/office/powerpoint/2010/main" val="2029310235"/>
              </p:ext>
            </p:extLst>
          </p:nvPr>
        </p:nvGraphicFramePr>
        <p:xfrm>
          <a:off x="152400" y="1600200"/>
          <a:ext cx="8839200" cy="52578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6488239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8" grpId="0">
        <p:bldAsOne/>
      </p:bldGraphic>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Quality of Life Improvement</a:t>
            </a:r>
            <a:endParaRPr lang="en-US" b="1" dirty="0"/>
          </a:p>
        </p:txBody>
      </p:sp>
      <p:pic>
        <p:nvPicPr>
          <p:cNvPr id="4" name="Content Placeholder 5"/>
          <p:cNvPicPr>
            <a:picLocks noGrp="1" noChangeAspect="1"/>
          </p:cNvPicPr>
          <p:nvPr/>
        </p:nvPicPr>
        <p:blipFill>
          <a:blip r:embed="rId3">
            <a:extLst>
              <a:ext uri="{28A0092B-C50C-407E-A947-70E740481C1C}">
                <a14:useLocalDpi xmlns:a14="http://schemas.microsoft.com/office/drawing/2010/main" val="0"/>
              </a:ext>
            </a:extLst>
          </a:blip>
          <a:stretch>
            <a:fillRect/>
          </a:stretch>
        </p:blipFill>
        <p:spPr>
          <a:xfrm>
            <a:off x="1600200" y="1340597"/>
            <a:ext cx="5867400" cy="5540849"/>
          </a:xfrm>
          <a:prstGeom prst="rect">
            <a:avLst/>
          </a:prstGeom>
        </p:spPr>
      </p:pic>
    </p:spTree>
    <p:extLst>
      <p:ext uri="{BB962C8B-B14F-4D97-AF65-F5344CB8AC3E}">
        <p14:creationId xmlns:p14="http://schemas.microsoft.com/office/powerpoint/2010/main" val="22810556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NA Path to Recovery</a:t>
            </a:r>
            <a:endParaRPr lang="en-US" b="1" dirty="0"/>
          </a:p>
        </p:txBody>
      </p:sp>
      <p:sp>
        <p:nvSpPr>
          <p:cNvPr id="3" name="Content Placeholder 2"/>
          <p:cNvSpPr>
            <a:spLocks noGrp="1"/>
          </p:cNvSpPr>
          <p:nvPr>
            <p:ph idx="1"/>
          </p:nvPr>
        </p:nvSpPr>
        <p:spPr>
          <a:xfrm>
            <a:off x="457200" y="1600200"/>
            <a:ext cx="8229600" cy="5410200"/>
          </a:xfrm>
        </p:spPr>
        <p:txBody>
          <a:bodyPr>
            <a:normAutofit fontScale="92500" lnSpcReduction="10000"/>
          </a:bodyPr>
          <a:lstStyle/>
          <a:p>
            <a:pPr marL="457200" indent="-457200">
              <a:buFont typeface="+mj-lt"/>
              <a:buAutoNum type="arabicPeriod"/>
            </a:pPr>
            <a:r>
              <a:rPr lang="en-US" dirty="0" smtClean="0"/>
              <a:t>Support Groups</a:t>
            </a:r>
          </a:p>
          <a:p>
            <a:pPr marL="457200" indent="-457200">
              <a:buFont typeface="+mj-lt"/>
              <a:buAutoNum type="arabicPeriod"/>
            </a:pPr>
            <a:r>
              <a:rPr lang="en-US" dirty="0" smtClean="0"/>
              <a:t>Focus on Addiction</a:t>
            </a:r>
          </a:p>
          <a:p>
            <a:pPr marL="457200" indent="-457200">
              <a:buFont typeface="+mj-lt"/>
              <a:buAutoNum type="arabicPeriod"/>
            </a:pPr>
            <a:r>
              <a:rPr lang="en-US" dirty="0" smtClean="0"/>
              <a:t>Addiction as a disease</a:t>
            </a:r>
          </a:p>
          <a:p>
            <a:pPr marL="457200" indent="-457200">
              <a:buFont typeface="+mj-lt"/>
              <a:buAutoNum type="arabicPeriod"/>
            </a:pPr>
            <a:r>
              <a:rPr lang="en-US" dirty="0" smtClean="0"/>
              <a:t>Uses the 12 steps</a:t>
            </a:r>
          </a:p>
          <a:p>
            <a:pPr marL="457200" indent="-457200">
              <a:buFont typeface="+mj-lt"/>
              <a:buAutoNum type="arabicPeriod"/>
            </a:pPr>
            <a:r>
              <a:rPr lang="en-US" dirty="0" smtClean="0"/>
              <a:t>Identify as addicts</a:t>
            </a:r>
          </a:p>
          <a:p>
            <a:pPr marL="457200" indent="-457200">
              <a:buFont typeface="+mj-lt"/>
              <a:buAutoNum type="arabicPeriod"/>
            </a:pPr>
            <a:r>
              <a:rPr lang="en-US" dirty="0" smtClean="0"/>
              <a:t>Sponsorship encouraged</a:t>
            </a:r>
          </a:p>
          <a:p>
            <a:pPr marL="457200" indent="-457200">
              <a:buFont typeface="+mj-lt"/>
              <a:buAutoNum type="arabicPeriod"/>
            </a:pPr>
            <a:r>
              <a:rPr lang="en-US" dirty="0" smtClean="0"/>
              <a:t>A Higher Power</a:t>
            </a:r>
          </a:p>
          <a:p>
            <a:pPr marL="457200" indent="-457200">
              <a:buFont typeface="+mj-lt"/>
              <a:buAutoNum type="arabicPeriod"/>
            </a:pPr>
            <a:r>
              <a:rPr lang="en-US" dirty="0" smtClean="0"/>
              <a:t>A spiritual program</a:t>
            </a:r>
          </a:p>
          <a:p>
            <a:pPr marL="457200" indent="-457200">
              <a:buFont typeface="+mj-lt"/>
              <a:buAutoNum type="arabicPeriod"/>
            </a:pPr>
            <a:r>
              <a:rPr lang="en-US" dirty="0" smtClean="0"/>
              <a:t>Focus on powerlessness</a:t>
            </a:r>
          </a:p>
          <a:p>
            <a:pPr marL="457200" indent="-457200">
              <a:buFont typeface="+mj-lt"/>
              <a:buAutoNum type="arabicPeriod"/>
            </a:pPr>
            <a:r>
              <a:rPr lang="en-US" dirty="0" smtClean="0"/>
              <a:t> Complete abstinence</a:t>
            </a: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29200" y="1752600"/>
            <a:ext cx="3694804" cy="4613910"/>
          </a:xfrm>
          <a:prstGeom prst="rect">
            <a:avLst/>
          </a:prstGeom>
        </p:spPr>
      </p:pic>
    </p:spTree>
    <p:extLst>
      <p:ext uri="{BB962C8B-B14F-4D97-AF65-F5344CB8AC3E}">
        <p14:creationId xmlns:p14="http://schemas.microsoft.com/office/powerpoint/2010/main" val="22323455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500"/>
                                        <p:tgtEl>
                                          <p:spTgt spid="5"/>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animEffect transition="in" filter="fade">
                                      <p:cBhvr>
                                        <p:cTn id="15" dur="500"/>
                                        <p:tgtEl>
                                          <p:spTgt spid="3">
                                            <p:txEl>
                                              <p:pRg st="0" end="0"/>
                                            </p:txEl>
                                          </p:spTgt>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Effect transition="in" filter="fade">
                                      <p:cBhvr>
                                        <p:cTn id="19" dur="500"/>
                                        <p:tgtEl>
                                          <p:spTgt spid="3">
                                            <p:txEl>
                                              <p:pRg st="1" end="1"/>
                                            </p:txEl>
                                          </p:spTgt>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animEffect transition="in" filter="fade">
                                      <p:cBhvr>
                                        <p:cTn id="23" dur="500"/>
                                        <p:tgtEl>
                                          <p:spTgt spid="3">
                                            <p:txEl>
                                              <p:pRg st="2" end="2"/>
                                            </p:txEl>
                                          </p:spTgt>
                                        </p:tgtEl>
                                      </p:cBhvr>
                                    </p:animEffect>
                                  </p:childTnLst>
                                </p:cTn>
                              </p:par>
                            </p:childTnLst>
                          </p:cTn>
                        </p:par>
                        <p:par>
                          <p:cTn id="24" fill="hold">
                            <p:stCondLst>
                              <p:cond delay="2500"/>
                            </p:stCondLst>
                            <p:childTnLst>
                              <p:par>
                                <p:cTn id="25" presetID="10" presetClass="entr" presetSubtype="0" fill="hold" grpId="0" nodeType="after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fade">
                                      <p:cBhvr>
                                        <p:cTn id="27" dur="500"/>
                                        <p:tgtEl>
                                          <p:spTgt spid="3">
                                            <p:txEl>
                                              <p:pRg st="3" end="3"/>
                                            </p:txEl>
                                          </p:spTgt>
                                        </p:tgtEl>
                                      </p:cBhvr>
                                    </p:animEffect>
                                  </p:childTnLst>
                                </p:cTn>
                              </p:par>
                            </p:childTnLst>
                          </p:cTn>
                        </p:par>
                        <p:par>
                          <p:cTn id="28" fill="hold">
                            <p:stCondLst>
                              <p:cond delay="3000"/>
                            </p:stCondLst>
                            <p:childTnLst>
                              <p:par>
                                <p:cTn id="29" presetID="10" presetClass="entr" presetSubtype="0" fill="hold" grpId="0" nodeType="after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Effect transition="in" filter="fade">
                                      <p:cBhvr>
                                        <p:cTn id="31" dur="500"/>
                                        <p:tgtEl>
                                          <p:spTgt spid="3">
                                            <p:txEl>
                                              <p:pRg st="4" end="4"/>
                                            </p:txEl>
                                          </p:spTgt>
                                        </p:tgtEl>
                                      </p:cBhvr>
                                    </p:animEffect>
                                  </p:childTnLst>
                                </p:cTn>
                              </p:par>
                            </p:childTnLst>
                          </p:cTn>
                        </p:par>
                        <p:par>
                          <p:cTn id="32" fill="hold">
                            <p:stCondLst>
                              <p:cond delay="3500"/>
                            </p:stCondLst>
                            <p:childTnLst>
                              <p:par>
                                <p:cTn id="33" presetID="10" presetClass="entr" presetSubtype="0" fill="hold" grpId="0" nodeType="afterEffect">
                                  <p:stCondLst>
                                    <p:cond delay="0"/>
                                  </p:stCondLst>
                                  <p:childTnLst>
                                    <p:set>
                                      <p:cBhvr>
                                        <p:cTn id="34" dur="1" fill="hold">
                                          <p:stCondLst>
                                            <p:cond delay="0"/>
                                          </p:stCondLst>
                                        </p:cTn>
                                        <p:tgtEl>
                                          <p:spTgt spid="3">
                                            <p:txEl>
                                              <p:pRg st="5" end="5"/>
                                            </p:txEl>
                                          </p:spTgt>
                                        </p:tgtEl>
                                        <p:attrNameLst>
                                          <p:attrName>style.visibility</p:attrName>
                                        </p:attrNameLst>
                                      </p:cBhvr>
                                      <p:to>
                                        <p:strVal val="visible"/>
                                      </p:to>
                                    </p:set>
                                    <p:animEffect transition="in" filter="fade">
                                      <p:cBhvr>
                                        <p:cTn id="35" dur="500"/>
                                        <p:tgtEl>
                                          <p:spTgt spid="3">
                                            <p:txEl>
                                              <p:pRg st="5" end="5"/>
                                            </p:txEl>
                                          </p:spTgt>
                                        </p:tgtEl>
                                      </p:cBhvr>
                                    </p:animEffect>
                                  </p:childTnLst>
                                </p:cTn>
                              </p:par>
                            </p:childTnLst>
                          </p:cTn>
                        </p:par>
                        <p:par>
                          <p:cTn id="36" fill="hold">
                            <p:stCondLst>
                              <p:cond delay="4000"/>
                            </p:stCondLst>
                            <p:childTnLst>
                              <p:par>
                                <p:cTn id="37" presetID="10" presetClass="entr" presetSubtype="0" fill="hold" grpId="0" nodeType="afterEffect">
                                  <p:stCondLst>
                                    <p:cond delay="0"/>
                                  </p:stCondLst>
                                  <p:childTnLst>
                                    <p:set>
                                      <p:cBhvr>
                                        <p:cTn id="38" dur="1" fill="hold">
                                          <p:stCondLst>
                                            <p:cond delay="0"/>
                                          </p:stCondLst>
                                        </p:cTn>
                                        <p:tgtEl>
                                          <p:spTgt spid="3">
                                            <p:txEl>
                                              <p:pRg st="6" end="6"/>
                                            </p:txEl>
                                          </p:spTgt>
                                        </p:tgtEl>
                                        <p:attrNameLst>
                                          <p:attrName>style.visibility</p:attrName>
                                        </p:attrNameLst>
                                      </p:cBhvr>
                                      <p:to>
                                        <p:strVal val="visible"/>
                                      </p:to>
                                    </p:set>
                                    <p:animEffect transition="in" filter="fade">
                                      <p:cBhvr>
                                        <p:cTn id="39" dur="500"/>
                                        <p:tgtEl>
                                          <p:spTgt spid="3">
                                            <p:txEl>
                                              <p:pRg st="6" end="6"/>
                                            </p:txEl>
                                          </p:spTgt>
                                        </p:tgtEl>
                                      </p:cBhvr>
                                    </p:animEffect>
                                  </p:childTnLst>
                                </p:cTn>
                              </p:par>
                            </p:childTnLst>
                          </p:cTn>
                        </p:par>
                        <p:par>
                          <p:cTn id="40" fill="hold">
                            <p:stCondLst>
                              <p:cond delay="4500"/>
                            </p:stCondLst>
                            <p:childTnLst>
                              <p:par>
                                <p:cTn id="41" presetID="10" presetClass="entr" presetSubtype="0" fill="hold" grpId="0" nodeType="afterEffect">
                                  <p:stCondLst>
                                    <p:cond delay="0"/>
                                  </p:stCondLst>
                                  <p:childTnLst>
                                    <p:set>
                                      <p:cBhvr>
                                        <p:cTn id="42" dur="1" fill="hold">
                                          <p:stCondLst>
                                            <p:cond delay="0"/>
                                          </p:stCondLst>
                                        </p:cTn>
                                        <p:tgtEl>
                                          <p:spTgt spid="3">
                                            <p:txEl>
                                              <p:pRg st="7" end="7"/>
                                            </p:txEl>
                                          </p:spTgt>
                                        </p:tgtEl>
                                        <p:attrNameLst>
                                          <p:attrName>style.visibility</p:attrName>
                                        </p:attrNameLst>
                                      </p:cBhvr>
                                      <p:to>
                                        <p:strVal val="visible"/>
                                      </p:to>
                                    </p:set>
                                    <p:animEffect transition="in" filter="fade">
                                      <p:cBhvr>
                                        <p:cTn id="43" dur="500"/>
                                        <p:tgtEl>
                                          <p:spTgt spid="3">
                                            <p:txEl>
                                              <p:pRg st="7" end="7"/>
                                            </p:txEl>
                                          </p:spTgt>
                                        </p:tgtEl>
                                      </p:cBhvr>
                                    </p:animEffect>
                                  </p:childTnLst>
                                </p:cTn>
                              </p:par>
                            </p:childTnLst>
                          </p:cTn>
                        </p:par>
                        <p:par>
                          <p:cTn id="44" fill="hold">
                            <p:stCondLst>
                              <p:cond delay="5000"/>
                            </p:stCondLst>
                            <p:childTnLst>
                              <p:par>
                                <p:cTn id="45" presetID="10" presetClass="entr" presetSubtype="0" fill="hold" grpId="0" nodeType="afterEffect">
                                  <p:stCondLst>
                                    <p:cond delay="0"/>
                                  </p:stCondLst>
                                  <p:childTnLst>
                                    <p:set>
                                      <p:cBhvr>
                                        <p:cTn id="46" dur="1" fill="hold">
                                          <p:stCondLst>
                                            <p:cond delay="0"/>
                                          </p:stCondLst>
                                        </p:cTn>
                                        <p:tgtEl>
                                          <p:spTgt spid="3">
                                            <p:txEl>
                                              <p:pRg st="8" end="8"/>
                                            </p:txEl>
                                          </p:spTgt>
                                        </p:tgtEl>
                                        <p:attrNameLst>
                                          <p:attrName>style.visibility</p:attrName>
                                        </p:attrNameLst>
                                      </p:cBhvr>
                                      <p:to>
                                        <p:strVal val="visible"/>
                                      </p:to>
                                    </p:set>
                                    <p:animEffect transition="in" filter="fade">
                                      <p:cBhvr>
                                        <p:cTn id="47" dur="500"/>
                                        <p:tgtEl>
                                          <p:spTgt spid="3">
                                            <p:txEl>
                                              <p:pRg st="8" end="8"/>
                                            </p:txEl>
                                          </p:spTgt>
                                        </p:tgtEl>
                                      </p:cBhvr>
                                    </p:animEffect>
                                  </p:childTnLst>
                                </p:cTn>
                              </p:par>
                            </p:childTnLst>
                          </p:cTn>
                        </p:par>
                        <p:par>
                          <p:cTn id="48" fill="hold">
                            <p:stCondLst>
                              <p:cond delay="5500"/>
                            </p:stCondLst>
                            <p:childTnLst>
                              <p:par>
                                <p:cTn id="49" presetID="10" presetClass="entr" presetSubtype="0" fill="hold" grpId="0" nodeType="afterEffect">
                                  <p:stCondLst>
                                    <p:cond delay="0"/>
                                  </p:stCondLst>
                                  <p:childTnLst>
                                    <p:set>
                                      <p:cBhvr>
                                        <p:cTn id="50" dur="1" fill="hold">
                                          <p:stCondLst>
                                            <p:cond delay="0"/>
                                          </p:stCondLst>
                                        </p:cTn>
                                        <p:tgtEl>
                                          <p:spTgt spid="3">
                                            <p:txEl>
                                              <p:pRg st="9" end="9"/>
                                            </p:txEl>
                                          </p:spTgt>
                                        </p:tgtEl>
                                        <p:attrNameLst>
                                          <p:attrName>style.visibility</p:attrName>
                                        </p:attrNameLst>
                                      </p:cBhvr>
                                      <p:to>
                                        <p:strVal val="visible"/>
                                      </p:to>
                                    </p:set>
                                    <p:animEffect transition="in" filter="fade">
                                      <p:cBhvr>
                                        <p:cTn id="51" dur="500"/>
                                        <p:tgtEl>
                                          <p:spTgt spid="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uiExpand="1"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What Narcotics Anonymous is Not</a:t>
            </a:r>
            <a:endParaRPr lang="en-US" b="1" dirty="0"/>
          </a:p>
        </p:txBody>
      </p:sp>
      <p:sp>
        <p:nvSpPr>
          <p:cNvPr id="3" name="Content Placeholder 2"/>
          <p:cNvSpPr>
            <a:spLocks noGrp="1"/>
          </p:cNvSpPr>
          <p:nvPr>
            <p:ph idx="1"/>
          </p:nvPr>
        </p:nvSpPr>
        <p:spPr>
          <a:xfrm>
            <a:off x="457200" y="1600200"/>
            <a:ext cx="8229600" cy="5202936"/>
          </a:xfrm>
        </p:spPr>
        <p:txBody>
          <a:bodyPr/>
          <a:lstStyle/>
          <a:p>
            <a:r>
              <a:rPr lang="en-US" dirty="0" smtClean="0"/>
              <a:t>Not about a particular drug or group of drugs – we deal with the disease of addiction</a:t>
            </a:r>
          </a:p>
          <a:p>
            <a:r>
              <a:rPr lang="en-US" dirty="0" smtClean="0"/>
              <a:t>Not the only solution for drug addiction</a:t>
            </a:r>
          </a:p>
          <a:p>
            <a:r>
              <a:rPr lang="en-US" dirty="0" smtClean="0"/>
              <a:t>Not affiliation with any other organizations</a:t>
            </a:r>
          </a:p>
          <a:p>
            <a:r>
              <a:rPr lang="en-US" dirty="0" smtClean="0"/>
              <a:t>Not funded by any third parties</a:t>
            </a:r>
          </a:p>
          <a:p>
            <a:r>
              <a:rPr lang="en-US" dirty="0" smtClean="0"/>
              <a:t>We welcome all addicts to meetings; however, we are not equipped to supervise addicts</a:t>
            </a:r>
          </a:p>
          <a:p>
            <a:r>
              <a:rPr lang="en-US" dirty="0" smtClean="0"/>
              <a:t>We do not monitor the addicts in meetings</a:t>
            </a:r>
          </a:p>
          <a:p>
            <a:r>
              <a:rPr lang="en-US" dirty="0" smtClean="0"/>
              <a:t>We are not governed by a central authority </a:t>
            </a:r>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pPr marL="0" indent="0">
              <a:buNone/>
            </a:pPr>
            <a:endParaRPr lang="en-US" dirty="0"/>
          </a:p>
        </p:txBody>
      </p:sp>
    </p:spTree>
    <p:extLst>
      <p:ext uri="{BB962C8B-B14F-4D97-AF65-F5344CB8AC3E}">
        <p14:creationId xmlns:p14="http://schemas.microsoft.com/office/powerpoint/2010/main" val="42675314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fade">
                                      <p:cBhvr>
                                        <p:cTn id="11" dur="500"/>
                                        <p:tgtEl>
                                          <p:spTgt spid="3">
                                            <p:txEl>
                                              <p:pRg st="0" end="0"/>
                                            </p:txEl>
                                          </p:spTgt>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Effect transition="in" filter="fade">
                                      <p:cBhvr>
                                        <p:cTn id="15" dur="500"/>
                                        <p:tgtEl>
                                          <p:spTgt spid="3">
                                            <p:txEl>
                                              <p:pRg st="1" end="1"/>
                                            </p:txEl>
                                          </p:spTgt>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Effect transition="in" filter="fade">
                                      <p:cBhvr>
                                        <p:cTn id="19" dur="500"/>
                                        <p:tgtEl>
                                          <p:spTgt spid="3">
                                            <p:txEl>
                                              <p:pRg st="2" end="2"/>
                                            </p:txEl>
                                          </p:spTgt>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animEffect transition="in" filter="fade">
                                      <p:cBhvr>
                                        <p:cTn id="23" dur="500"/>
                                        <p:tgtEl>
                                          <p:spTgt spid="3">
                                            <p:txEl>
                                              <p:pRg st="3" end="3"/>
                                            </p:txEl>
                                          </p:spTgt>
                                        </p:tgtEl>
                                      </p:cBhvr>
                                    </p:animEffect>
                                  </p:childTnLst>
                                </p:cTn>
                              </p:par>
                            </p:childTnLst>
                          </p:cTn>
                        </p:par>
                        <p:par>
                          <p:cTn id="24" fill="hold">
                            <p:stCondLst>
                              <p:cond delay="2500"/>
                            </p:stCondLst>
                            <p:childTnLst>
                              <p:par>
                                <p:cTn id="25" presetID="10" presetClass="entr" presetSubtype="0" fill="hold" grpId="0" nodeType="after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par>
                          <p:cTn id="28" fill="hold">
                            <p:stCondLst>
                              <p:cond delay="3000"/>
                            </p:stCondLst>
                            <p:childTnLst>
                              <p:par>
                                <p:cTn id="29" presetID="10" presetClass="entr" presetSubtype="0" fill="hold" grpId="0" nodeType="after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animEffect transition="in" filter="fade">
                                      <p:cBhvr>
                                        <p:cTn id="31" dur="500"/>
                                        <p:tgtEl>
                                          <p:spTgt spid="3">
                                            <p:txEl>
                                              <p:pRg st="5" end="5"/>
                                            </p:txEl>
                                          </p:spTgt>
                                        </p:tgtEl>
                                      </p:cBhvr>
                                    </p:animEffect>
                                  </p:childTnLst>
                                </p:cTn>
                              </p:par>
                            </p:childTnLst>
                          </p:cTn>
                        </p:par>
                        <p:par>
                          <p:cTn id="32" fill="hold">
                            <p:stCondLst>
                              <p:cond delay="3500"/>
                            </p:stCondLst>
                            <p:childTnLst>
                              <p:par>
                                <p:cTn id="33" presetID="10" presetClass="entr" presetSubtype="0" fill="hold" grpId="0" nodeType="afterEffect">
                                  <p:stCondLst>
                                    <p:cond delay="0"/>
                                  </p:stCondLst>
                                  <p:childTnLst>
                                    <p:set>
                                      <p:cBhvr>
                                        <p:cTn id="34" dur="1" fill="hold">
                                          <p:stCondLst>
                                            <p:cond delay="0"/>
                                          </p:stCondLst>
                                        </p:cTn>
                                        <p:tgtEl>
                                          <p:spTgt spid="3">
                                            <p:txEl>
                                              <p:pRg st="6" end="6"/>
                                            </p:txEl>
                                          </p:spTgt>
                                        </p:tgtEl>
                                        <p:attrNameLst>
                                          <p:attrName>style.visibility</p:attrName>
                                        </p:attrNameLst>
                                      </p:cBhvr>
                                      <p:to>
                                        <p:strVal val="visible"/>
                                      </p:to>
                                    </p:set>
                                    <p:animEffect transition="in" filter="fade">
                                      <p:cBhvr>
                                        <p:cTn id="35"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uiExpand="1"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Meetings</a:t>
            </a:r>
            <a:endParaRPr lang="en-US" b="1" dirty="0"/>
          </a:p>
        </p:txBody>
      </p:sp>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363494" y="1676400"/>
            <a:ext cx="6408906" cy="4495800"/>
          </a:xfrm>
        </p:spPr>
      </p:pic>
    </p:spTree>
    <p:extLst>
      <p:ext uri="{BB962C8B-B14F-4D97-AF65-F5344CB8AC3E}">
        <p14:creationId xmlns:p14="http://schemas.microsoft.com/office/powerpoint/2010/main" val="32336511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Meeting Safety</a:t>
            </a:r>
            <a:endParaRPr lang="en-US" b="1" dirty="0"/>
          </a:p>
        </p:txBody>
      </p:sp>
      <p:sp>
        <p:nvSpPr>
          <p:cNvPr id="3" name="Content Placeholder 2"/>
          <p:cNvSpPr>
            <a:spLocks noGrp="1"/>
          </p:cNvSpPr>
          <p:nvPr>
            <p:ph idx="1"/>
          </p:nvPr>
        </p:nvSpPr>
        <p:spPr/>
        <p:txBody>
          <a:bodyPr/>
          <a:lstStyle/>
          <a:p>
            <a:r>
              <a:rPr lang="en-US" dirty="0" smtClean="0"/>
              <a:t>Narcotics Anonymous is a non-profit organization and </a:t>
            </a:r>
            <a:r>
              <a:rPr lang="en-US" dirty="0" smtClean="0"/>
              <a:t>are not under any surveillance – no professional security</a:t>
            </a:r>
          </a:p>
          <a:p>
            <a:r>
              <a:rPr lang="en-US" dirty="0" smtClean="0"/>
              <a:t>Trusted servants and other meeting members encourage a safe inviting atmosphere</a:t>
            </a:r>
          </a:p>
          <a:p>
            <a:r>
              <a:rPr lang="en-US" dirty="0" smtClean="0"/>
              <a:t>Calling law enforcement is appropriate when personal safety is at stake.</a:t>
            </a:r>
            <a:endParaRPr lang="en-US" dirty="0" smtClean="0"/>
          </a:p>
        </p:txBody>
      </p:sp>
    </p:spTree>
    <p:extLst>
      <p:ext uri="{BB962C8B-B14F-4D97-AF65-F5344CB8AC3E}">
        <p14:creationId xmlns:p14="http://schemas.microsoft.com/office/powerpoint/2010/main" val="15267934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fade">
                                      <p:cBhvr>
                                        <p:cTn id="11" dur="500"/>
                                        <p:tgtEl>
                                          <p:spTgt spid="3">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3">
                                            <p:txEl>
                                              <p:pRg st="1" end="1"/>
                                            </p:txEl>
                                          </p:spTgt>
                                        </p:tgtEl>
                                        <p:attrNameLst>
                                          <p:attrName>style.visibility</p:attrName>
                                        </p:attrNameLst>
                                      </p:cBhvr>
                                      <p:to>
                                        <p:strVal val="visible"/>
                                      </p:to>
                                    </p:set>
                                    <p:animEffect transition="in" filter="fade">
                                      <p:cBhvr>
                                        <p:cTn id="16" dur="5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Suggestions</a:t>
            </a:r>
            <a:endParaRPr lang="en-US" b="1" dirty="0"/>
          </a:p>
        </p:txBody>
      </p:sp>
      <p:sp>
        <p:nvSpPr>
          <p:cNvPr id="3" name="Content Placeholder 2"/>
          <p:cNvSpPr>
            <a:spLocks noGrp="1"/>
          </p:cNvSpPr>
          <p:nvPr>
            <p:ph sz="half" idx="1"/>
          </p:nvPr>
        </p:nvSpPr>
        <p:spPr>
          <a:xfrm>
            <a:off x="457200" y="1600200"/>
            <a:ext cx="4495800" cy="5257800"/>
          </a:xfrm>
        </p:spPr>
        <p:txBody>
          <a:bodyPr>
            <a:normAutofit/>
          </a:bodyPr>
          <a:lstStyle/>
          <a:p>
            <a:r>
              <a:rPr lang="en-US" sz="3200" dirty="0" smtClean="0"/>
              <a:t>Go to meetings</a:t>
            </a:r>
          </a:p>
          <a:p>
            <a:r>
              <a:rPr lang="en-US" sz="3200" dirty="0" smtClean="0"/>
              <a:t>Get a sponsor</a:t>
            </a:r>
          </a:p>
          <a:p>
            <a:r>
              <a:rPr lang="en-US" sz="3200" dirty="0" smtClean="0"/>
              <a:t>Work steps with that sponsor </a:t>
            </a:r>
          </a:p>
          <a:p>
            <a:r>
              <a:rPr lang="en-US" sz="3200" dirty="0" smtClean="0"/>
              <a:t>Be of service </a:t>
            </a:r>
          </a:p>
        </p:txBody>
      </p:sp>
      <p:pic>
        <p:nvPicPr>
          <p:cNvPr id="5" name="Content Placeholder 4"/>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4572000" y="1676400"/>
            <a:ext cx="4114800" cy="4114800"/>
          </a:xfrm>
        </p:spPr>
      </p:pic>
    </p:spTree>
    <p:extLst>
      <p:ext uri="{BB962C8B-B14F-4D97-AF65-F5344CB8AC3E}">
        <p14:creationId xmlns:p14="http://schemas.microsoft.com/office/powerpoint/2010/main" val="11051893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fade">
                                      <p:cBhvr>
                                        <p:cTn id="11" dur="500"/>
                                        <p:tgtEl>
                                          <p:spTgt spid="3">
                                            <p:txEl>
                                              <p:pRg st="0" end="0"/>
                                            </p:txEl>
                                          </p:spTgt>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Effect transition="in" filter="fade">
                                      <p:cBhvr>
                                        <p:cTn id="15" dur="500"/>
                                        <p:tgtEl>
                                          <p:spTgt spid="3">
                                            <p:txEl>
                                              <p:pRg st="1" end="1"/>
                                            </p:txEl>
                                          </p:spTgt>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Effect transition="in" filter="fade">
                                      <p:cBhvr>
                                        <p:cTn id="19" dur="500"/>
                                        <p:tgtEl>
                                          <p:spTgt spid="3">
                                            <p:txEl>
                                              <p:pRg st="2" end="2"/>
                                            </p:txEl>
                                          </p:spTgt>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animEffect transition="in" filter="fade">
                                      <p:cBhvr>
                                        <p:cTn id="23"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How We Can Help You</a:t>
            </a:r>
            <a:endParaRPr lang="en-US" b="1" dirty="0"/>
          </a:p>
        </p:txBody>
      </p:sp>
      <p:sp>
        <p:nvSpPr>
          <p:cNvPr id="3" name="Content Placeholder 2"/>
          <p:cNvSpPr>
            <a:spLocks noGrp="1"/>
          </p:cNvSpPr>
          <p:nvPr>
            <p:ph idx="1"/>
          </p:nvPr>
        </p:nvSpPr>
        <p:spPr/>
        <p:txBody>
          <a:bodyPr/>
          <a:lstStyle/>
          <a:p>
            <a:r>
              <a:rPr lang="en-US" dirty="0" smtClean="0"/>
              <a:t>Provide a resource in the community - a soft landing for people finishing treatment programs.</a:t>
            </a:r>
          </a:p>
          <a:p>
            <a:r>
              <a:rPr lang="en-US" dirty="0" smtClean="0"/>
              <a:t>Provide literature and meeting information.</a:t>
            </a:r>
          </a:p>
          <a:p>
            <a:r>
              <a:rPr lang="en-US" dirty="0" smtClean="0"/>
              <a:t>Give Public Information presentations.</a:t>
            </a:r>
          </a:p>
          <a:p>
            <a:r>
              <a:rPr lang="en-US" dirty="0" smtClean="0"/>
              <a:t>Take addicts to meetings.</a:t>
            </a:r>
          </a:p>
          <a:p>
            <a:r>
              <a:rPr lang="en-US" dirty="0" smtClean="0"/>
              <a:t>Start and run meetings in institutions.</a:t>
            </a:r>
          </a:p>
          <a:p>
            <a:pPr marL="0" indent="0">
              <a:buNone/>
            </a:pPr>
            <a:endParaRPr lang="en-US" dirty="0"/>
          </a:p>
        </p:txBody>
      </p:sp>
    </p:spTree>
    <p:extLst>
      <p:ext uri="{BB962C8B-B14F-4D97-AF65-F5344CB8AC3E}">
        <p14:creationId xmlns:p14="http://schemas.microsoft.com/office/powerpoint/2010/main" val="30045933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fade">
                                      <p:cBhvr>
                                        <p:cTn id="11" dur="500"/>
                                        <p:tgtEl>
                                          <p:spTgt spid="3">
                                            <p:txEl>
                                              <p:pRg st="0" end="0"/>
                                            </p:txEl>
                                          </p:spTgt>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Effect transition="in" filter="fade">
                                      <p:cBhvr>
                                        <p:cTn id="15" dur="500"/>
                                        <p:tgtEl>
                                          <p:spTgt spid="3">
                                            <p:txEl>
                                              <p:pRg st="1" end="1"/>
                                            </p:txEl>
                                          </p:spTgt>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Effect transition="in" filter="fade">
                                      <p:cBhvr>
                                        <p:cTn id="19" dur="500"/>
                                        <p:tgtEl>
                                          <p:spTgt spid="3">
                                            <p:txEl>
                                              <p:pRg st="2" end="2"/>
                                            </p:txEl>
                                          </p:spTgt>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animEffect transition="in" filter="fade">
                                      <p:cBhvr>
                                        <p:cTn id="23" dur="500"/>
                                        <p:tgtEl>
                                          <p:spTgt spid="3">
                                            <p:txEl>
                                              <p:pRg st="3" end="3"/>
                                            </p:txEl>
                                          </p:spTgt>
                                        </p:tgtEl>
                                      </p:cBhvr>
                                    </p:animEffect>
                                  </p:childTnLst>
                                </p:cTn>
                              </p:par>
                            </p:childTnLst>
                          </p:cTn>
                        </p:par>
                        <p:par>
                          <p:cTn id="24" fill="hold">
                            <p:stCondLst>
                              <p:cond delay="2500"/>
                            </p:stCondLst>
                            <p:childTnLst>
                              <p:par>
                                <p:cTn id="25" presetID="10" presetClass="entr" presetSubtype="0" fill="hold" grpId="0" nodeType="after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How You Can Help Us</a:t>
            </a:r>
            <a:endParaRPr lang="en-US" b="1" dirty="0"/>
          </a:p>
        </p:txBody>
      </p:sp>
      <p:sp>
        <p:nvSpPr>
          <p:cNvPr id="3" name="Content Placeholder 2"/>
          <p:cNvSpPr>
            <a:spLocks noGrp="1"/>
          </p:cNvSpPr>
          <p:nvPr>
            <p:ph idx="1"/>
          </p:nvPr>
        </p:nvSpPr>
        <p:spPr>
          <a:xfrm>
            <a:off x="457200" y="1600200"/>
            <a:ext cx="8229600" cy="5257800"/>
          </a:xfrm>
        </p:spPr>
        <p:txBody>
          <a:bodyPr/>
          <a:lstStyle/>
          <a:p>
            <a:r>
              <a:rPr lang="en-US" dirty="0" smtClean="0"/>
              <a:t>Contributing to a respectful, recovery-oriented atmosphere during meetings</a:t>
            </a:r>
          </a:p>
          <a:p>
            <a:r>
              <a:rPr lang="en-US" dirty="0" smtClean="0"/>
              <a:t>Respecting the autonomy of different meetings</a:t>
            </a:r>
          </a:p>
          <a:p>
            <a:r>
              <a:rPr lang="en-US" dirty="0" smtClean="0"/>
              <a:t>Being supremely respectful of the facilities in which our meetings are held</a:t>
            </a:r>
          </a:p>
          <a:p>
            <a:r>
              <a:rPr lang="en-US" dirty="0" smtClean="0"/>
              <a:t>Creating a safe environment </a:t>
            </a:r>
          </a:p>
          <a:p>
            <a:r>
              <a:rPr lang="en-US" dirty="0" smtClean="0"/>
              <a:t>Communicating clearly with meeting trusted servants </a:t>
            </a:r>
          </a:p>
        </p:txBody>
      </p:sp>
    </p:spTree>
    <p:extLst>
      <p:ext uri="{BB962C8B-B14F-4D97-AF65-F5344CB8AC3E}">
        <p14:creationId xmlns:p14="http://schemas.microsoft.com/office/powerpoint/2010/main" val="8326544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Minnesota Region Resources</a:t>
            </a:r>
            <a:endParaRPr lang="en-US" dirty="0"/>
          </a:p>
        </p:txBody>
      </p:sp>
      <p:pic>
        <p:nvPicPr>
          <p:cNvPr id="4" name="Content Placeholder 3">
            <a:hlinkClick r:id="rId3"/>
          </p:cNvPr>
          <p:cNvPicPr>
            <a:picLocks noGrp="1" noChangeAspect="1"/>
          </p:cNvPicPr>
          <p:nvPr>
            <p:ph idx="1"/>
          </p:nvPr>
        </p:nvPicPr>
        <p:blipFill>
          <a:blip r:embed="rId4">
            <a:extLst>
              <a:ext uri="{28A0092B-C50C-407E-A947-70E740481C1C}">
                <a14:useLocalDpi xmlns:a14="http://schemas.microsoft.com/office/drawing/2010/main" val="0"/>
              </a:ext>
            </a:extLst>
          </a:blip>
          <a:stretch>
            <a:fillRect/>
          </a:stretch>
        </p:blipFill>
        <p:spPr>
          <a:xfrm>
            <a:off x="973233" y="1600200"/>
            <a:ext cx="7180167" cy="3660478"/>
          </a:xfrm>
        </p:spPr>
      </p:pic>
    </p:spTree>
    <p:extLst>
      <p:ext uri="{BB962C8B-B14F-4D97-AF65-F5344CB8AC3E}">
        <p14:creationId xmlns:p14="http://schemas.microsoft.com/office/powerpoint/2010/main" val="246740701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NA in the Community</a:t>
            </a:r>
            <a:endParaRPr lang="en-US" b="1" dirty="0"/>
          </a:p>
        </p:txBody>
      </p:sp>
      <p:sp>
        <p:nvSpPr>
          <p:cNvPr id="3" name="Content Placeholder 2"/>
          <p:cNvSpPr>
            <a:spLocks noGrp="1"/>
          </p:cNvSpPr>
          <p:nvPr>
            <p:ph idx="1"/>
          </p:nvPr>
        </p:nvSpPr>
        <p:spPr/>
        <p:txBody>
          <a:bodyPr/>
          <a:lstStyle/>
          <a:p>
            <a:r>
              <a:rPr lang="en-US" dirty="0" smtClean="0"/>
              <a:t>Recovery Meetings</a:t>
            </a:r>
          </a:p>
          <a:p>
            <a:r>
              <a:rPr lang="en-US" dirty="0" smtClean="0"/>
              <a:t>Helpline (877) 767-7676</a:t>
            </a:r>
          </a:p>
          <a:p>
            <a:r>
              <a:rPr lang="en-US" dirty="0" smtClean="0"/>
              <a:t>Updated meeting lists: monthly newsletter</a:t>
            </a:r>
          </a:p>
          <a:p>
            <a:r>
              <a:rPr lang="en-US" dirty="0" smtClean="0"/>
              <a:t>Meeting Lists &amp; Literature</a:t>
            </a:r>
          </a:p>
          <a:p>
            <a:r>
              <a:rPr lang="en-US" dirty="0" smtClean="0"/>
              <a:t>Bridging the Gap</a:t>
            </a:r>
          </a:p>
          <a:p>
            <a:r>
              <a:rPr lang="en-US" dirty="0" smtClean="0"/>
              <a:t>Sponsorship Behind the Walls</a:t>
            </a:r>
          </a:p>
          <a:p>
            <a:r>
              <a:rPr lang="en-US" dirty="0" smtClean="0"/>
              <a:t>Local Events</a:t>
            </a:r>
          </a:p>
        </p:txBody>
      </p:sp>
    </p:spTree>
    <p:extLst>
      <p:ext uri="{BB962C8B-B14F-4D97-AF65-F5344CB8AC3E}">
        <p14:creationId xmlns:p14="http://schemas.microsoft.com/office/powerpoint/2010/main" val="13426229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fade">
                                      <p:cBhvr>
                                        <p:cTn id="11" dur="500"/>
                                        <p:tgtEl>
                                          <p:spTgt spid="3">
                                            <p:txEl>
                                              <p:pRg st="0" end="0"/>
                                            </p:txEl>
                                          </p:spTgt>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Effect transition="in" filter="fade">
                                      <p:cBhvr>
                                        <p:cTn id="15" dur="500"/>
                                        <p:tgtEl>
                                          <p:spTgt spid="3">
                                            <p:txEl>
                                              <p:pRg st="1" end="1"/>
                                            </p:txEl>
                                          </p:spTgt>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Effect transition="in" filter="fade">
                                      <p:cBhvr>
                                        <p:cTn id="19" dur="500"/>
                                        <p:tgtEl>
                                          <p:spTgt spid="3">
                                            <p:txEl>
                                              <p:pRg st="2" end="2"/>
                                            </p:txEl>
                                          </p:spTgt>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animEffect transition="in" filter="fade">
                                      <p:cBhvr>
                                        <p:cTn id="23" dur="500"/>
                                        <p:tgtEl>
                                          <p:spTgt spid="3">
                                            <p:txEl>
                                              <p:pRg st="3" end="3"/>
                                            </p:txEl>
                                          </p:spTgt>
                                        </p:tgtEl>
                                      </p:cBhvr>
                                    </p:animEffect>
                                  </p:childTnLst>
                                </p:cTn>
                              </p:par>
                            </p:childTnLst>
                          </p:cTn>
                        </p:par>
                        <p:par>
                          <p:cTn id="24" fill="hold">
                            <p:stCondLst>
                              <p:cond delay="2500"/>
                            </p:stCondLst>
                            <p:childTnLst>
                              <p:par>
                                <p:cTn id="25" presetID="10" presetClass="entr" presetSubtype="0" fill="hold" grpId="0" nodeType="after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par>
                          <p:cTn id="28" fill="hold">
                            <p:stCondLst>
                              <p:cond delay="3000"/>
                            </p:stCondLst>
                            <p:childTnLst>
                              <p:par>
                                <p:cTn id="29" presetID="10" presetClass="entr" presetSubtype="0" fill="hold" grpId="0" nodeType="after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animEffect transition="in" filter="fade">
                                      <p:cBhvr>
                                        <p:cTn id="31" dur="500"/>
                                        <p:tgtEl>
                                          <p:spTgt spid="3">
                                            <p:txEl>
                                              <p:pRg st="5" end="5"/>
                                            </p:txEl>
                                          </p:spTgt>
                                        </p:tgtEl>
                                      </p:cBhvr>
                                    </p:animEffect>
                                  </p:childTnLst>
                                </p:cTn>
                              </p:par>
                            </p:childTnLst>
                          </p:cTn>
                        </p:par>
                        <p:par>
                          <p:cTn id="32" fill="hold">
                            <p:stCondLst>
                              <p:cond delay="3500"/>
                            </p:stCondLst>
                            <p:childTnLst>
                              <p:par>
                                <p:cTn id="33" presetID="10" presetClass="entr" presetSubtype="0" fill="hold" grpId="0" nodeType="afterEffect">
                                  <p:stCondLst>
                                    <p:cond delay="0"/>
                                  </p:stCondLst>
                                  <p:childTnLst>
                                    <p:set>
                                      <p:cBhvr>
                                        <p:cTn id="34" dur="1" fill="hold">
                                          <p:stCondLst>
                                            <p:cond delay="0"/>
                                          </p:stCondLst>
                                        </p:cTn>
                                        <p:tgtEl>
                                          <p:spTgt spid="3">
                                            <p:txEl>
                                              <p:pRg st="6" end="6"/>
                                            </p:txEl>
                                          </p:spTgt>
                                        </p:tgtEl>
                                        <p:attrNameLst>
                                          <p:attrName>style.visibility</p:attrName>
                                        </p:attrNameLst>
                                      </p:cBhvr>
                                      <p:to>
                                        <p:strVal val="visible"/>
                                      </p:to>
                                    </p:set>
                                    <p:animEffect transition="in" filter="fade">
                                      <p:cBhvr>
                                        <p:cTn id="35"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1890004" y="0"/>
            <a:ext cx="5348996" cy="6918498"/>
          </a:xfrm>
        </p:spPr>
      </p:pic>
    </p:spTree>
    <p:extLst>
      <p:ext uri="{BB962C8B-B14F-4D97-AF65-F5344CB8AC3E}">
        <p14:creationId xmlns:p14="http://schemas.microsoft.com/office/powerpoint/2010/main" val="15514227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Resources</a:t>
            </a:r>
            <a:endParaRPr lang="en-US" b="1" dirty="0"/>
          </a:p>
        </p:txBody>
      </p:sp>
      <p:sp>
        <p:nvSpPr>
          <p:cNvPr id="3" name="Content Placeholder 2"/>
          <p:cNvSpPr>
            <a:spLocks noGrp="1"/>
          </p:cNvSpPr>
          <p:nvPr>
            <p:ph idx="1"/>
          </p:nvPr>
        </p:nvSpPr>
        <p:spPr>
          <a:xfrm>
            <a:off x="457200" y="1600200"/>
            <a:ext cx="8229600" cy="5029200"/>
          </a:xfrm>
        </p:spPr>
        <p:txBody>
          <a:bodyPr>
            <a:normAutofit/>
          </a:bodyPr>
          <a:lstStyle/>
          <a:p>
            <a:r>
              <a:rPr lang="en-US" dirty="0" smtClean="0">
                <a:hlinkClick r:id="rId2"/>
              </a:rPr>
              <a:t>www.naminnesota.org</a:t>
            </a:r>
            <a:r>
              <a:rPr lang="en-US" dirty="0" smtClean="0"/>
              <a:t> – The Minnesota Region’s website</a:t>
            </a:r>
          </a:p>
          <a:p>
            <a:r>
              <a:rPr lang="en-US" dirty="0" smtClean="0">
                <a:hlinkClick r:id="rId3"/>
              </a:rPr>
              <a:t>www.na.org</a:t>
            </a:r>
            <a:r>
              <a:rPr lang="en-US" dirty="0" smtClean="0"/>
              <a:t> – NA World Services website</a:t>
            </a:r>
          </a:p>
          <a:p>
            <a:r>
              <a:rPr lang="en-US" dirty="0" smtClean="0">
                <a:hlinkClick r:id="rId4"/>
              </a:rPr>
              <a:t>info@naminnesota.org</a:t>
            </a:r>
            <a:r>
              <a:rPr lang="en-US" dirty="0" smtClean="0"/>
              <a:t> – If you have any question, send us an email.</a:t>
            </a:r>
          </a:p>
        </p:txBody>
      </p:sp>
    </p:spTree>
    <p:extLst>
      <p:ext uri="{BB962C8B-B14F-4D97-AF65-F5344CB8AC3E}">
        <p14:creationId xmlns:p14="http://schemas.microsoft.com/office/powerpoint/2010/main" val="24302820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fade">
                                      <p:cBhvr>
                                        <p:cTn id="11" dur="500"/>
                                        <p:tgtEl>
                                          <p:spTgt spid="3">
                                            <p:txEl>
                                              <p:pRg st="0" end="0"/>
                                            </p:txEl>
                                          </p:spTgt>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Effect transition="in" filter="fade">
                                      <p:cBhvr>
                                        <p:cTn id="15" dur="500"/>
                                        <p:tgtEl>
                                          <p:spTgt spid="3">
                                            <p:txEl>
                                              <p:pRg st="1" end="1"/>
                                            </p:txEl>
                                          </p:spTgt>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Effect transition="in" filter="fade">
                                      <p:cBhvr>
                                        <p:cTn id="19"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162612" y="1143000"/>
            <a:ext cx="6818776" cy="4525963"/>
          </a:xfrm>
        </p:spPr>
      </p:pic>
    </p:spTree>
    <p:extLst>
      <p:ext uri="{BB962C8B-B14F-4D97-AF65-F5344CB8AC3E}">
        <p14:creationId xmlns:p14="http://schemas.microsoft.com/office/powerpoint/2010/main" val="24362963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82674</TotalTime>
  <Words>2663</Words>
  <Application>Microsoft Office PowerPoint</Application>
  <PresentationFormat>On-screen Show (4:3)</PresentationFormat>
  <Paragraphs>604</Paragraphs>
  <Slides>19</Slides>
  <Notes>18</Notes>
  <HiddenSlides>0</HiddenSlides>
  <MMClips>0</MMClips>
  <ScaleCrop>false</ScaleCrop>
  <HeadingPairs>
    <vt:vector size="4" baseType="variant">
      <vt:variant>
        <vt:lpstr>Theme</vt:lpstr>
      </vt:variant>
      <vt:variant>
        <vt:i4>1</vt:i4>
      </vt:variant>
      <vt:variant>
        <vt:lpstr>Slide Titles</vt:lpstr>
      </vt:variant>
      <vt:variant>
        <vt:i4>19</vt:i4>
      </vt:variant>
    </vt:vector>
  </HeadingPairs>
  <TitlesOfParts>
    <vt:vector size="20" baseType="lpstr">
      <vt:lpstr>Office Theme</vt:lpstr>
      <vt:lpstr>5</vt:lpstr>
      <vt:lpstr>Our Message</vt:lpstr>
      <vt:lpstr>Presentation Goals</vt:lpstr>
      <vt:lpstr>What Narcotics Anonymous Is</vt:lpstr>
      <vt:lpstr>The Disease of Addiction </vt:lpstr>
      <vt:lpstr>NA Service Structure</vt:lpstr>
      <vt:lpstr>Quality of Life Improvement</vt:lpstr>
      <vt:lpstr>NA Path to Recovery</vt:lpstr>
      <vt:lpstr>What Narcotics Anonymous is Not</vt:lpstr>
      <vt:lpstr>Meetings</vt:lpstr>
      <vt:lpstr>Meeting Safety</vt:lpstr>
      <vt:lpstr>Suggestions</vt:lpstr>
      <vt:lpstr>How We Can Help You</vt:lpstr>
      <vt:lpstr>How You Can Help Us</vt:lpstr>
      <vt:lpstr>Minnesota Region Resources</vt:lpstr>
      <vt:lpstr>NA in the Community</vt:lpstr>
      <vt:lpstr>PowerPoint Presentation</vt:lpstr>
      <vt:lpstr>Resources</vt:lpstr>
      <vt:lpstr>PowerPoint Presentation</vt:lpstr>
    </vt:vector>
  </TitlesOfParts>
  <Company>Toshiba</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The Cheeky Monkey</dc:creator>
  <cp:lastModifiedBy>The Cheeky Monkey</cp:lastModifiedBy>
  <cp:revision>74</cp:revision>
  <dcterms:created xsi:type="dcterms:W3CDTF">2016-07-14T03:16:34Z</dcterms:created>
  <dcterms:modified xsi:type="dcterms:W3CDTF">2017-01-04T02:09:31Z</dcterms:modified>
</cp:coreProperties>
</file>