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56" r:id="rId1"/>
  </p:sldMasterIdLst>
  <p:notesMasterIdLst>
    <p:notesMasterId r:id="rId29"/>
  </p:notesMasterIdLst>
  <p:handoutMasterIdLst>
    <p:handoutMasterId r:id="rId30"/>
  </p:handoutMasterIdLst>
  <p:sldIdLst>
    <p:sldId id="323" r:id="rId2"/>
    <p:sldId id="257" r:id="rId3"/>
    <p:sldId id="262" r:id="rId4"/>
    <p:sldId id="268" r:id="rId5"/>
    <p:sldId id="335" r:id="rId6"/>
    <p:sldId id="336" r:id="rId7"/>
    <p:sldId id="337" r:id="rId8"/>
    <p:sldId id="313" r:id="rId9"/>
    <p:sldId id="266" r:id="rId10"/>
    <p:sldId id="295" r:id="rId11"/>
    <p:sldId id="274" r:id="rId12"/>
    <p:sldId id="279" r:id="rId13"/>
    <p:sldId id="282" r:id="rId14"/>
    <p:sldId id="333" r:id="rId15"/>
    <p:sldId id="283" r:id="rId16"/>
    <p:sldId id="338" r:id="rId17"/>
    <p:sldId id="340" r:id="rId18"/>
    <p:sldId id="341" r:id="rId19"/>
    <p:sldId id="339" r:id="rId20"/>
    <p:sldId id="289" r:id="rId21"/>
    <p:sldId id="322" r:id="rId22"/>
    <p:sldId id="310" r:id="rId23"/>
    <p:sldId id="290" r:id="rId24"/>
    <p:sldId id="291" r:id="rId25"/>
    <p:sldId id="334" r:id="rId26"/>
    <p:sldId id="318" r:id="rId27"/>
    <p:sldId id="332" r:id="rId28"/>
  </p:sldIdLst>
  <p:sldSz cx="9906000" cy="6858000" type="A4"/>
  <p:notesSz cx="9144000" cy="6858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mn-cs"/>
      </a:defRPr>
    </a:lvl5pPr>
    <a:lvl6pPr marL="2286000" algn="l" defTabSz="914400" rtl="0" eaLnBrk="1" latinLnBrk="0" hangingPunct="1">
      <a:defRPr sz="2400" kern="1200">
        <a:solidFill>
          <a:schemeClr val="tx1"/>
        </a:solidFill>
        <a:latin typeface="Arial" charset="0"/>
        <a:ea typeface="ＭＳ Ｐゴシック" charset="-128"/>
        <a:cs typeface="+mn-cs"/>
      </a:defRPr>
    </a:lvl6pPr>
    <a:lvl7pPr marL="2743200" algn="l" defTabSz="914400" rtl="0" eaLnBrk="1" latinLnBrk="0" hangingPunct="1">
      <a:defRPr sz="2400" kern="1200">
        <a:solidFill>
          <a:schemeClr val="tx1"/>
        </a:solidFill>
        <a:latin typeface="Arial" charset="0"/>
        <a:ea typeface="ＭＳ Ｐゴシック" charset="-128"/>
        <a:cs typeface="+mn-cs"/>
      </a:defRPr>
    </a:lvl7pPr>
    <a:lvl8pPr marL="3200400" algn="l" defTabSz="914400" rtl="0" eaLnBrk="1" latinLnBrk="0" hangingPunct="1">
      <a:defRPr sz="2400" kern="1200">
        <a:solidFill>
          <a:schemeClr val="tx1"/>
        </a:solidFill>
        <a:latin typeface="Arial" charset="0"/>
        <a:ea typeface="ＭＳ Ｐゴシック" charset="-128"/>
        <a:cs typeface="+mn-cs"/>
      </a:defRPr>
    </a:lvl8pPr>
    <a:lvl9pPr marL="3657600" algn="l" defTabSz="914400" rtl="0" eaLnBrk="1" latinLnBrk="0" hangingPunct="1">
      <a:defRPr sz="2400"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17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92" y="-492"/>
      </p:cViewPr>
      <p:guideLst>
        <p:guide orient="horz" pos="2160"/>
        <p:guide pos="3120"/>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100" d="100"/>
        <a:sy n="100" d="100"/>
      </p:scale>
      <p:origin x="0" y="3736"/>
    </p:cViewPr>
  </p:sorterViewPr>
  <p:notesViewPr>
    <p:cSldViewPr>
      <p:cViewPr varScale="1">
        <p:scale>
          <a:sx n="80" d="100"/>
          <a:sy n="80" d="100"/>
        </p:scale>
        <p:origin x="-1080" y="-84"/>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082" name="Rectangle 1026"/>
          <p:cNvSpPr>
            <a:spLocks noGrp="1" noChangeArrowheads="1"/>
          </p:cNvSpPr>
          <p:nvPr>
            <p:ph type="hdr" sz="quarter"/>
          </p:nvPr>
        </p:nvSpPr>
        <p:spPr bwMode="auto">
          <a:xfrm>
            <a:off x="0" y="0"/>
            <a:ext cx="3962400"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74083" name="Rectangle 1027"/>
          <p:cNvSpPr>
            <a:spLocks noGrp="1" noChangeArrowheads="1"/>
          </p:cNvSpPr>
          <p:nvPr>
            <p:ph type="dt" sz="quarter" idx="1"/>
          </p:nvPr>
        </p:nvSpPr>
        <p:spPr bwMode="auto">
          <a:xfrm>
            <a:off x="5181600" y="0"/>
            <a:ext cx="3962400"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74084" name="Rectangle 1028"/>
          <p:cNvSpPr>
            <a:spLocks noGrp="1" noChangeArrowheads="1"/>
          </p:cNvSpPr>
          <p:nvPr>
            <p:ph type="ftr" sz="quarter" idx="2"/>
          </p:nvPr>
        </p:nvSpPr>
        <p:spPr bwMode="auto">
          <a:xfrm>
            <a:off x="0" y="6477000"/>
            <a:ext cx="3962400" cy="381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74085" name="Rectangle 1029"/>
          <p:cNvSpPr>
            <a:spLocks noGrp="1" noChangeArrowheads="1"/>
          </p:cNvSpPr>
          <p:nvPr>
            <p:ph type="sldNum" sz="quarter" idx="3"/>
          </p:nvPr>
        </p:nvSpPr>
        <p:spPr bwMode="auto">
          <a:xfrm>
            <a:off x="5181600" y="6477000"/>
            <a:ext cx="3962400" cy="381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394BAE43-366F-468C-977F-FAFD43D187CD}" type="slidenum">
              <a:rPr lang="en-US"/>
              <a:pPr/>
              <a:t>‹#›</a:t>
            </a:fld>
            <a:endParaRPr lang="en-US"/>
          </a:p>
        </p:txBody>
      </p:sp>
    </p:spTree>
    <p:extLst>
      <p:ext uri="{BB962C8B-B14F-4D97-AF65-F5344CB8AC3E}">
        <p14:creationId xmlns:p14="http://schemas.microsoft.com/office/powerpoint/2010/main" val="3532010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39624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3971" name="Rectangle 3"/>
          <p:cNvSpPr>
            <a:spLocks noGrp="1" noChangeArrowheads="1"/>
          </p:cNvSpPr>
          <p:nvPr>
            <p:ph type="dt" idx="1"/>
          </p:nvPr>
        </p:nvSpPr>
        <p:spPr bwMode="auto">
          <a:xfrm>
            <a:off x="5181600" y="0"/>
            <a:ext cx="39624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4340" name="Rectangle 4"/>
          <p:cNvSpPr>
            <a:spLocks noGrp="1" noRot="1" noChangeAspect="1" noChangeArrowheads="1" noTextEdit="1"/>
          </p:cNvSpPr>
          <p:nvPr>
            <p:ph type="sldImg" idx="2"/>
          </p:nvPr>
        </p:nvSpPr>
        <p:spPr bwMode="auto">
          <a:xfrm>
            <a:off x="2714625" y="514350"/>
            <a:ext cx="3714750" cy="2571750"/>
          </a:xfrm>
          <a:prstGeom prst="rect">
            <a:avLst/>
          </a:prstGeom>
          <a:noFill/>
          <a:ln w="9525">
            <a:solidFill>
              <a:srgbClr val="000000"/>
            </a:solidFill>
            <a:miter lim="800000"/>
            <a:headEnd/>
            <a:tailEnd/>
          </a:ln>
        </p:spPr>
      </p:sp>
      <p:sp>
        <p:nvSpPr>
          <p:cNvPr id="83973"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3974"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3975"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03606D2A-96E7-450E-B3DF-5B690779367F}" type="slidenum">
              <a:rPr lang="en-US"/>
              <a:pPr/>
              <a:t>‹#›</a:t>
            </a:fld>
            <a:endParaRPr lang="en-US"/>
          </a:p>
        </p:txBody>
      </p:sp>
    </p:spTree>
    <p:extLst>
      <p:ext uri="{BB962C8B-B14F-4D97-AF65-F5344CB8AC3E}">
        <p14:creationId xmlns:p14="http://schemas.microsoft.com/office/powerpoint/2010/main" val="11933694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71DF0056-8853-4E5E-849A-484732AF110A}" type="slidenum">
              <a:rPr lang="en-US"/>
              <a:pPr/>
              <a:t>1</a:t>
            </a:fld>
            <a:endParaRPr lang="en-US"/>
          </a:p>
        </p:txBody>
      </p:sp>
      <p:sp>
        <p:nvSpPr>
          <p:cNvPr id="16387" name="Rectangle 1026"/>
          <p:cNvSpPr>
            <a:spLocks noGrp="1" noRot="1" noChangeAspect="1" noChangeArrowheads="1" noTextEdit="1"/>
          </p:cNvSpPr>
          <p:nvPr>
            <p:ph type="sldImg"/>
          </p:nvPr>
        </p:nvSpPr>
        <p:spPr>
          <a:ln/>
        </p:spPr>
      </p:sp>
      <p:sp>
        <p:nvSpPr>
          <p:cNvPr id="16388" name="Rectangle 1027"/>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43230E4B-D644-472A-BDA9-0CC0FCA0B195}" type="slidenum">
              <a:rPr lang="en-US"/>
              <a:pPr/>
              <a:t>2</a:t>
            </a:fld>
            <a:endParaRPr lang="en-US"/>
          </a:p>
        </p:txBody>
      </p:sp>
      <p:sp>
        <p:nvSpPr>
          <p:cNvPr id="18435" name="Rectangle 1026"/>
          <p:cNvSpPr>
            <a:spLocks noGrp="1" noRot="1" noChangeAspect="1" noChangeArrowheads="1" noTextEdit="1"/>
          </p:cNvSpPr>
          <p:nvPr>
            <p:ph type="sldImg"/>
          </p:nvPr>
        </p:nvSpPr>
        <p:spPr>
          <a:ln/>
        </p:spPr>
      </p:sp>
      <p:sp>
        <p:nvSpPr>
          <p:cNvPr id="18436" name="Rectangle 1027"/>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A60D5DDD-9119-4380-9687-8F9D914FFEC4}" type="slidenum">
              <a:rPr lang="en-US"/>
              <a:pPr/>
              <a:t>3</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6CAC2A18-33C6-4C1B-AAD9-A5B08A61CFC2}" type="slidenum">
              <a:rPr lang="en-US"/>
              <a:pPr/>
              <a:t>4</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87690B2A-DA2B-44B5-AA79-C0FAFE6387F5}" type="slidenum">
              <a:rPr lang="en-US"/>
              <a:pPr/>
              <a:t>8</a:t>
            </a:fld>
            <a:endParaRPr lang="en-US"/>
          </a:p>
        </p:txBody>
      </p:sp>
      <p:sp>
        <p:nvSpPr>
          <p:cNvPr id="24579" name="Rectangle 1026"/>
          <p:cNvSpPr>
            <a:spLocks noGrp="1" noRot="1" noChangeAspect="1" noChangeArrowheads="1" noTextEdit="1"/>
          </p:cNvSpPr>
          <p:nvPr>
            <p:ph type="sldImg"/>
          </p:nvPr>
        </p:nvSpPr>
        <p:spPr>
          <a:ln/>
        </p:spPr>
      </p:sp>
      <p:sp>
        <p:nvSpPr>
          <p:cNvPr id="24580" name="Rectangle 1027"/>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8B62065C-0452-4020-816F-DF9A0115F534}" type="slidenum">
              <a:rPr lang="en-US"/>
              <a:pPr/>
              <a:t>9</a:t>
            </a:fld>
            <a:endParaRPr lang="en-US"/>
          </a:p>
        </p:txBody>
      </p:sp>
      <p:sp>
        <p:nvSpPr>
          <p:cNvPr id="26627" name="Rectangle 1026"/>
          <p:cNvSpPr>
            <a:spLocks noGrp="1" noRot="1" noChangeAspect="1" noChangeArrowheads="1" noTextEdit="1"/>
          </p:cNvSpPr>
          <p:nvPr>
            <p:ph type="sldImg"/>
          </p:nvPr>
        </p:nvSpPr>
        <p:spPr>
          <a:ln/>
        </p:spPr>
      </p:sp>
      <p:sp>
        <p:nvSpPr>
          <p:cNvPr id="26628" name="Rectangle 1027"/>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EB07D294-B39F-4954-A9F7-8B10147636A0}" type="slidenum">
              <a:rPr lang="en-US"/>
              <a:pPr/>
              <a:t>10</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55A26721-8D04-4808-9960-20B9F68A86E4}" type="slidenum">
              <a:rPr lang="en-US"/>
              <a:pPr/>
              <a:t>11</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49226EC2-C043-4DBF-9EED-0690124D5838}" type="slidenum">
              <a:rPr lang="en-US"/>
              <a:pPr/>
              <a:t>12</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81E53A03-28AA-4826-B5CA-190A1D6FA24F}" type="slidenum">
              <a:rPr lang="en-US"/>
              <a:pPr/>
              <a:t>13</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96115070-52D8-4B33-9DD5-D313C1849C43}" type="slidenum">
              <a:rPr lang="en-US"/>
              <a:pPr/>
              <a:t>14</a:t>
            </a:fld>
            <a:endParaRPr lang="en-US"/>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D685D9BD-F416-4938-B982-29C4F3CD8472}" type="slidenum">
              <a:rPr lang="en-US"/>
              <a:pPr/>
              <a:t>15</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DB160A07-EFDA-434D-9AB0-E05D90877678}" type="slidenum">
              <a:rPr lang="en-US"/>
              <a:pPr/>
              <a:t>20</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40DEFCCA-1B6B-4180-89C2-11C14F0D84AF}" type="slidenum">
              <a:rPr lang="en-US"/>
              <a:pPr/>
              <a:t>21</a:t>
            </a:fld>
            <a:endParaRPr lang="en-US"/>
          </a:p>
        </p:txBody>
      </p:sp>
      <p:sp>
        <p:nvSpPr>
          <p:cNvPr id="53251" name="Rectangle 2"/>
          <p:cNvSpPr>
            <a:spLocks noGrp="1" noRot="1" noChangeAspect="1" noChangeArrowheads="1"/>
          </p:cNvSpPr>
          <p:nvPr>
            <p:ph type="sldImg"/>
          </p:nvPr>
        </p:nvSpPr>
        <p:spPr>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DB801DE8-C9B6-4D8D-AD18-A2C5E4104BF6}" type="slidenum">
              <a:rPr lang="en-US"/>
              <a:pPr/>
              <a:t>22</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7509CDCD-0061-4F9D-8E34-FD5ADC68CFE8}" type="slidenum">
              <a:rPr lang="en-US"/>
              <a:pPr/>
              <a:t>23</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B20CD04E-68E8-4CA1-A8C4-21FADB941C8B}" type="slidenum">
              <a:rPr lang="en-US"/>
              <a:pPr/>
              <a:t>24</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606D2A-96E7-450E-B3DF-5B690779367F}" type="slidenum">
              <a:rPr lang="en-US" smtClean="0"/>
              <a:pPr/>
              <a:t>25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B0C335C-3057-4DD5-9DB6-65A133A76D4E}" type="slidenum">
              <a:rPr lang="en-US"/>
              <a:pPr/>
              <a:t>26</a:t>
            </a:fld>
            <a:endParaRPr lang="en-US"/>
          </a:p>
        </p:txBody>
      </p:sp>
      <p:sp>
        <p:nvSpPr>
          <p:cNvPr id="63491" name="Rectangle 2"/>
          <p:cNvSpPr>
            <a:spLocks noGrp="1" noRot="1" noChangeAspect="1" noChangeArrowheads="1"/>
          </p:cNvSpPr>
          <p:nvPr>
            <p:ph type="sldImg"/>
          </p:nvPr>
        </p:nvSpPr>
        <p:spPr>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62AF693D-D2D9-470E-BE3B-457742EA61AA}" type="slidenum">
              <a:rPr lang="en-US"/>
              <a:pPr/>
              <a:t>27</a:t>
            </a:fld>
            <a:endParaRPr lang="en-US"/>
          </a:p>
        </p:txBody>
      </p:sp>
      <p:sp>
        <p:nvSpPr>
          <p:cNvPr id="71683" name="Rectangle 2"/>
          <p:cNvSpPr>
            <a:spLocks noGrp="1" noRot="1" noChangeAspect="1" noChangeArrowheads="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57199" y="1371600"/>
            <a:ext cx="89154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47C9B81F-C347-4BEF-BFDF-29C42F48304A}" type="datetimeFigureOut">
              <a:rPr lang="en-US" smtClean="0"/>
              <a:pPr/>
              <a:t>5/6/2012</a:t>
            </a:fld>
            <a:endParaRPr lang="en-US"/>
          </a:p>
        </p:txBody>
      </p:sp>
      <p:sp>
        <p:nvSpPr>
          <p:cNvPr id="17" name="Footer Placeholder 16"/>
          <p:cNvSpPr>
            <a:spLocks noGrp="1"/>
          </p:cNvSpPr>
          <p:nvPr>
            <p:ph type="ftr" sz="quarter" idx="11"/>
          </p:nvPr>
        </p:nvSpPr>
        <p:spPr/>
        <p:txBody>
          <a:bodyPr/>
          <a:lstStyle/>
          <a:p>
            <a:endParaRPr kumimoji="0" lang="en-US"/>
          </a:p>
        </p:txBody>
      </p:sp>
      <p:sp>
        <p:nvSpPr>
          <p:cNvPr id="29" name="Slide Number Placeholder 28"/>
          <p:cNvSpPr>
            <a:spLocks noGrp="1"/>
          </p:cNvSpPr>
          <p:nvPr>
            <p:ph type="sldNum" sz="quarter" idx="12"/>
          </p:nvPr>
        </p:nvSpPr>
        <p:spPr/>
        <p:txBody>
          <a:bodyPr/>
          <a:lstStyle/>
          <a:p>
            <a:fld id="{042AED99-7FB4-404E-8A97-64753DCE42EC}" type="slidenum">
              <a:rPr kumimoji="0" lang="en-US" smtClean="0"/>
              <a:pPr/>
              <a:t>‹#›</a:t>
            </a:fld>
            <a:endParaRPr kumimoji="0" lang="en-US"/>
          </a:p>
        </p:txBody>
      </p:sp>
      <p:sp>
        <p:nvSpPr>
          <p:cNvPr id="9" name="Subtitle 8"/>
          <p:cNvSpPr>
            <a:spLocks noGrp="1"/>
          </p:cNvSpPr>
          <p:nvPr>
            <p:ph type="subTitle" idx="1"/>
          </p:nvPr>
        </p:nvSpPr>
        <p:spPr>
          <a:xfrm>
            <a:off x="1485900" y="3331698"/>
            <a:ext cx="69342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5/6/2012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733550" y="609600"/>
            <a:ext cx="767715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733550" y="2507786"/>
            <a:ext cx="767715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7C9B81F-C347-4BEF-BFDF-29C42F48304A}" type="datetimeFigureOut">
              <a:rPr lang="en-US" smtClean="0"/>
              <a:pPr/>
              <a:t>5/6/2012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a:xfrm>
            <a:off x="8585200" y="6416676"/>
            <a:ext cx="825500" cy="365125"/>
          </a:xfrm>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95300" y="1600201"/>
            <a:ext cx="437515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035550" y="1600201"/>
            <a:ext cx="437515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5/6/2012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89154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95300" y="1535113"/>
            <a:ext cx="4376870"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032111" y="1535113"/>
            <a:ext cx="4378590"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95300" y="2362201"/>
            <a:ext cx="4376870"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5032111" y="2362201"/>
            <a:ext cx="4378590"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C9B81F-C347-4BEF-BFDF-29C42F48304A}" type="datetimeFigureOut">
              <a:rPr lang="en-US" smtClean="0"/>
              <a:pPr/>
              <a:t>5/6/2012</a:t>
            </a:fld>
            <a:endParaRPr lang="en-US"/>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C9B81F-C347-4BEF-BFDF-29C42F48304A}" type="datetimeFigureOut">
              <a:rPr lang="en-US" smtClean="0"/>
              <a:pPr/>
              <a:t>5/6/2012</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9B81F-C347-4BEF-BFDF-29C42F48304A}" type="datetimeFigureOut">
              <a:rPr lang="en-US" smtClean="0"/>
              <a:pPr/>
              <a:t>5/6/2012</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95300" y="1524001"/>
            <a:ext cx="3259006"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872971" y="273051"/>
            <a:ext cx="5537729"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5/6/2012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1200" y="609600"/>
            <a:ext cx="59436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981200" y="1831975"/>
            <a:ext cx="59436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981200" y="1166787"/>
            <a:ext cx="59436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5/6/2012</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5/6/2012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95300" y="274639"/>
            <a:ext cx="652145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5/6/2012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95300" y="274638"/>
            <a:ext cx="89154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95300" y="1600200"/>
            <a:ext cx="89154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95300" y="6416676"/>
            <a:ext cx="23114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7C9B81F-C347-4BEF-BFDF-29C42F48304A}" type="datetimeFigureOut">
              <a:rPr lang="en-US" smtClean="0"/>
              <a:pPr/>
              <a:t>5/6/2012</a:t>
            </a:fld>
            <a:endParaRPr lang="en-US" dirty="0">
              <a:solidFill>
                <a:schemeClr val="tx2">
                  <a:shade val="90000"/>
                </a:schemeClr>
              </a:solidFill>
            </a:endParaRPr>
          </a:p>
        </p:txBody>
      </p:sp>
      <p:sp>
        <p:nvSpPr>
          <p:cNvPr id="3" name="Footer Placeholder 2"/>
          <p:cNvSpPr>
            <a:spLocks noGrp="1"/>
          </p:cNvSpPr>
          <p:nvPr>
            <p:ph type="ftr" sz="quarter" idx="3"/>
          </p:nvPr>
        </p:nvSpPr>
        <p:spPr>
          <a:xfrm>
            <a:off x="3384550" y="6416676"/>
            <a:ext cx="31369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lgn="l" eaLnBrk="1" latinLnBrk="0" hangingPunct="1"/>
            <a:endParaRPr kumimoji="0" lang="en-US" dirty="0">
              <a:solidFill>
                <a:schemeClr val="tx2">
                  <a:shade val="90000"/>
                </a:schemeClr>
              </a:solidFill>
            </a:endParaRPr>
          </a:p>
        </p:txBody>
      </p:sp>
      <p:sp>
        <p:nvSpPr>
          <p:cNvPr id="23" name="Slide Number Placeholder 22"/>
          <p:cNvSpPr>
            <a:spLocks noGrp="1"/>
          </p:cNvSpPr>
          <p:nvPr>
            <p:ph type="sldNum" sz="quarter" idx="4"/>
          </p:nvPr>
        </p:nvSpPr>
        <p:spPr>
          <a:xfrm>
            <a:off x="8585200" y="6416676"/>
            <a:ext cx="8255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pic>
        <p:nvPicPr>
          <p:cNvPr id="7" name="Picture 11" descr="nalogomain"/>
          <p:cNvPicPr>
            <a:picLocks noChangeAspect="1" noChangeArrowheads="1"/>
          </p:cNvPicPr>
          <p:nvPr userDrawn="1"/>
        </p:nvPicPr>
        <p:blipFill>
          <a:blip r:embed="rId13"/>
          <a:srcRect r="75035"/>
          <a:stretch>
            <a:fillRect/>
          </a:stretch>
        </p:blipFill>
        <p:spPr bwMode="auto">
          <a:xfrm>
            <a:off x="182563" y="152400"/>
            <a:ext cx="973137" cy="914400"/>
          </a:xfrm>
          <a:prstGeom prst="rect">
            <a:avLst/>
          </a:prstGeom>
          <a:noFill/>
          <a:ln w="9525">
            <a:noFill/>
            <a:miter lim="800000"/>
            <a:headEnd/>
            <a:tailEnd/>
          </a:ln>
        </p:spPr>
      </p:pic>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762000" y="2286000"/>
            <a:ext cx="8382000" cy="1143000"/>
          </a:xfrm>
        </p:spPr>
        <p:txBody>
          <a:bodyPr/>
          <a:lstStyle/>
          <a:p>
            <a:pPr eaLnBrk="1" hangingPunct="1"/>
            <a:endParaRPr lang="en-US" smtClean="0"/>
          </a:p>
        </p:txBody>
      </p:sp>
      <p:sp>
        <p:nvSpPr>
          <p:cNvPr id="15363" name="Rectangle 3"/>
          <p:cNvSpPr>
            <a:spLocks noGrp="1" noChangeArrowheads="1"/>
          </p:cNvSpPr>
          <p:nvPr>
            <p:ph type="subTitle" idx="1"/>
          </p:nvPr>
        </p:nvSpPr>
        <p:spPr>
          <a:xfrm>
            <a:off x="1524000" y="3886200"/>
            <a:ext cx="6934200" cy="1752600"/>
          </a:xfrm>
        </p:spPr>
        <p:txBody>
          <a:bodyPr/>
          <a:lstStyle/>
          <a:p>
            <a:pPr eaLnBrk="1" hangingPunct="1"/>
            <a:endParaRPr lang="en-US" smtClean="0"/>
          </a:p>
        </p:txBody>
      </p:sp>
      <p:pic>
        <p:nvPicPr>
          <p:cNvPr id="15364" name="Picture 4" descr="for PPT"/>
          <p:cNvPicPr>
            <a:picLocks noChangeAspect="1" noChangeArrowheads="1"/>
          </p:cNvPicPr>
          <p:nvPr/>
        </p:nvPicPr>
        <p:blipFill>
          <a:blip r:embed="rId3"/>
          <a:srcRect/>
          <a:stretch>
            <a:fillRect/>
          </a:stretch>
        </p:blipFill>
        <p:spPr bwMode="auto">
          <a:xfrm>
            <a:off x="-387350" y="-361950"/>
            <a:ext cx="10680700" cy="7581900"/>
          </a:xfrm>
          <a:prstGeom prst="rect">
            <a:avLst/>
          </a:prstGeom>
          <a:noFill/>
          <a:ln w="9525">
            <a:noFill/>
            <a:miter lim="800000"/>
            <a:headEnd/>
            <a:tailEnd/>
          </a:ln>
        </p:spPr>
      </p:pic>
      <p:sp>
        <p:nvSpPr>
          <p:cNvPr id="2" name="Rectangle 1"/>
          <p:cNvSpPr/>
          <p:nvPr/>
        </p:nvSpPr>
        <p:spPr>
          <a:xfrm>
            <a:off x="4260342" y="3198168"/>
            <a:ext cx="1385316" cy="461665"/>
          </a:xfrm>
          <a:prstGeom prst="rect">
            <a:avLst/>
          </a:prstGeom>
        </p:spPr>
        <p:txBody>
          <a:bodyPr wrap="none">
            <a:spAutoFit/>
          </a:bodyPr>
          <a:lstStyle/>
          <a:p>
            <a:r>
              <a:rPr lang="en-US" b="1" dirty="0"/>
              <a:t>7452995</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a:xfrm>
            <a:off x="762000" y="1676400"/>
            <a:ext cx="8420100" cy="2057400"/>
          </a:xfrm>
        </p:spPr>
        <p:txBody>
          <a:bodyPr/>
          <a:lstStyle/>
          <a:p>
            <a:pPr eaLnBrk="1" hangingPunct="1"/>
            <a:r>
              <a:rPr lang="en-US" dirty="0" smtClean="0"/>
              <a:t>A Public Information Presentation for Professionals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p:txBody>
          <a:bodyPr/>
          <a:lstStyle/>
          <a:p>
            <a:pPr eaLnBrk="1" hangingPunct="1"/>
            <a:r>
              <a:rPr lang="en-US" smtClean="0"/>
              <a:t>Our aims today</a:t>
            </a:r>
          </a:p>
        </p:txBody>
      </p:sp>
      <p:sp>
        <p:nvSpPr>
          <p:cNvPr id="19459" name="Rectangle 5"/>
          <p:cNvSpPr>
            <a:spLocks noGrp="1" noChangeArrowheads="1"/>
          </p:cNvSpPr>
          <p:nvPr>
            <p:ph idx="1"/>
          </p:nvPr>
        </p:nvSpPr>
        <p:spPr/>
        <p:txBody>
          <a:bodyPr/>
          <a:lstStyle/>
          <a:p>
            <a:pPr eaLnBrk="1" hangingPunct="1"/>
            <a:r>
              <a:rPr lang="en-US" smtClean="0"/>
              <a:t>Describe what Narcotics Anonymous is</a:t>
            </a:r>
          </a:p>
          <a:p>
            <a:pPr eaLnBrk="1" hangingPunct="1"/>
            <a:r>
              <a:rPr lang="en-US" smtClean="0"/>
              <a:t>Describe what it is not </a:t>
            </a:r>
          </a:p>
          <a:p>
            <a:pPr eaLnBrk="1" hangingPunct="1"/>
            <a:r>
              <a:rPr lang="en-US" smtClean="0"/>
              <a:t>Explain how to find our meetings and how to get our literature</a:t>
            </a:r>
          </a:p>
          <a:p>
            <a:pPr eaLnBrk="1" hangingPunct="1"/>
            <a:r>
              <a:rPr lang="en-US" smtClean="0"/>
              <a:t>Outline how we can help you, and how you can help us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p:txBody>
          <a:bodyPr/>
          <a:lstStyle/>
          <a:p>
            <a:pPr eaLnBrk="1" hangingPunct="1"/>
            <a:r>
              <a:rPr lang="en-US" dirty="0" smtClean="0"/>
              <a:t>Narcotics Anonymous is…</a:t>
            </a:r>
          </a:p>
        </p:txBody>
      </p:sp>
      <p:sp>
        <p:nvSpPr>
          <p:cNvPr id="21507" name="Rectangle 5"/>
          <p:cNvSpPr>
            <a:spLocks noGrp="1" noChangeArrowheads="1"/>
          </p:cNvSpPr>
          <p:nvPr>
            <p:ph idx="1"/>
          </p:nvPr>
        </p:nvSpPr>
        <p:spPr>
          <a:xfrm>
            <a:off x="457200" y="1828800"/>
            <a:ext cx="8831263" cy="4648200"/>
          </a:xfrm>
        </p:spPr>
        <p:txBody>
          <a:bodyPr/>
          <a:lstStyle/>
          <a:p>
            <a:r>
              <a:rPr lang="en-US" dirty="0"/>
              <a:t>NA is a nonprofit Fellowship or society of men and women for whom drugs had become a major problem.  </a:t>
            </a:r>
          </a:p>
          <a:p>
            <a:r>
              <a:rPr lang="en-US" dirty="0"/>
              <a:t>We are recovering addicts who meet regularly to help each other stay clean.  </a:t>
            </a:r>
          </a:p>
          <a:p>
            <a:r>
              <a:rPr lang="en-US" dirty="0"/>
              <a:t>This is a program of complete abstinence from all drugs. </a:t>
            </a:r>
          </a:p>
          <a:p>
            <a:r>
              <a:rPr lang="en-US" dirty="0"/>
              <a:t>There is only one requirement for membership, the desire to stop using.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Narcotics Anonymous is…</a:t>
            </a:r>
          </a:p>
        </p:txBody>
      </p:sp>
      <p:sp>
        <p:nvSpPr>
          <p:cNvPr id="3" name="Content Placeholder 2"/>
          <p:cNvSpPr>
            <a:spLocks noGrp="1"/>
          </p:cNvSpPr>
          <p:nvPr>
            <p:ph idx="1"/>
          </p:nvPr>
        </p:nvSpPr>
        <p:spPr/>
        <p:txBody>
          <a:bodyPr/>
          <a:lstStyle/>
          <a:p>
            <a:r>
              <a:rPr lang="en-US" dirty="0"/>
              <a:t>There are no strings attached to NA.</a:t>
            </a:r>
          </a:p>
          <a:p>
            <a:r>
              <a:rPr lang="en-US" dirty="0"/>
              <a:t>We are not affiliated with any other organizations, we have no initiation fees or dues, no pledges to sign, no promises to make to anyone.</a:t>
            </a:r>
          </a:p>
          <a:p>
            <a:r>
              <a:rPr lang="en-US" dirty="0"/>
              <a:t>We are not connected with any political, religious or law enforcement groups.</a:t>
            </a:r>
          </a:p>
          <a:p>
            <a:r>
              <a:rPr lang="en-US" dirty="0"/>
              <a:t>Anyone may join us regardless of age, race, religion, sexual identity, creed, religion, or lack of religion.</a:t>
            </a:r>
          </a:p>
          <a:p>
            <a:endParaRPr lang="en-US" dirty="0"/>
          </a:p>
        </p:txBody>
      </p:sp>
    </p:spTree>
    <p:extLst>
      <p:ext uri="{BB962C8B-B14F-4D97-AF65-F5344CB8AC3E}">
        <p14:creationId xmlns:p14="http://schemas.microsoft.com/office/powerpoint/2010/main" val="3711566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Narcotics Anonymous is…</a:t>
            </a:r>
          </a:p>
        </p:txBody>
      </p:sp>
      <p:sp>
        <p:nvSpPr>
          <p:cNvPr id="3" name="Content Placeholder 2"/>
          <p:cNvSpPr>
            <a:spLocks noGrp="1"/>
          </p:cNvSpPr>
          <p:nvPr>
            <p:ph idx="1"/>
          </p:nvPr>
        </p:nvSpPr>
        <p:spPr/>
        <p:txBody>
          <a:bodyPr/>
          <a:lstStyle/>
          <a:p>
            <a:r>
              <a:rPr lang="en-US" dirty="0"/>
              <a:t>We are not interested in what or how much you used or who your connections were, what you have done in the past, how much or how little you have, but only in what you want to do about your problem and how we can help.</a:t>
            </a:r>
          </a:p>
          <a:p>
            <a:endParaRPr lang="en-US" dirty="0"/>
          </a:p>
        </p:txBody>
      </p:sp>
    </p:spTree>
    <p:extLst>
      <p:ext uri="{BB962C8B-B14F-4D97-AF65-F5344CB8AC3E}">
        <p14:creationId xmlns:p14="http://schemas.microsoft.com/office/powerpoint/2010/main" val="1780426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Narcotics Anonymous is…</a:t>
            </a:r>
          </a:p>
        </p:txBody>
      </p:sp>
      <p:sp>
        <p:nvSpPr>
          <p:cNvPr id="3" name="Content Placeholder 2"/>
          <p:cNvSpPr>
            <a:spLocks noGrp="1"/>
          </p:cNvSpPr>
          <p:nvPr>
            <p:ph idx="1"/>
          </p:nvPr>
        </p:nvSpPr>
        <p:spPr/>
        <p:txBody>
          <a:bodyPr/>
          <a:lstStyle/>
          <a:p>
            <a:r>
              <a:rPr lang="en-US" dirty="0"/>
              <a:t>The newcomer is the most important person at any meeting, because we can only keep what we have by giving it away.</a:t>
            </a:r>
          </a:p>
          <a:p>
            <a:r>
              <a:rPr lang="en-US" dirty="0"/>
              <a:t>We have learned from our group experience that those who keep coming to our meetings regularly stay clean.</a:t>
            </a:r>
          </a:p>
          <a:p>
            <a:endParaRPr lang="en-US" dirty="0"/>
          </a:p>
        </p:txBody>
      </p:sp>
    </p:spTree>
    <p:extLst>
      <p:ext uri="{BB962C8B-B14F-4D97-AF65-F5344CB8AC3E}">
        <p14:creationId xmlns:p14="http://schemas.microsoft.com/office/powerpoint/2010/main" val="1254715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dirty="0" smtClean="0"/>
              <a:t>Narcotics Anonymous is …</a:t>
            </a:r>
          </a:p>
        </p:txBody>
      </p:sp>
      <p:sp>
        <p:nvSpPr>
          <p:cNvPr id="23555" name="Rectangle 3"/>
          <p:cNvSpPr>
            <a:spLocks noGrp="1" noChangeArrowheads="1"/>
          </p:cNvSpPr>
          <p:nvPr>
            <p:ph idx="1"/>
          </p:nvPr>
        </p:nvSpPr>
        <p:spPr/>
        <p:txBody>
          <a:bodyPr/>
          <a:lstStyle/>
          <a:p>
            <a:pPr eaLnBrk="1" hangingPunct="1"/>
            <a:r>
              <a:rPr lang="en-US" b="1" i="1" dirty="0" smtClean="0">
                <a:solidFill>
                  <a:srgbClr val="FFC000"/>
                </a:solidFill>
              </a:rPr>
              <a:t>Not</a:t>
            </a:r>
            <a:r>
              <a:rPr lang="en-US" dirty="0" smtClean="0"/>
              <a:t> about any particular drug or group of drugs</a:t>
            </a:r>
          </a:p>
          <a:p>
            <a:pPr lvl="1" eaLnBrk="1" hangingPunct="1"/>
            <a:r>
              <a:rPr lang="en-US" dirty="0" smtClean="0"/>
              <a:t>To us, a drug is any mind- or mood-altering substance</a:t>
            </a:r>
          </a:p>
          <a:p>
            <a:pPr eaLnBrk="1" hangingPunct="1"/>
            <a:r>
              <a:rPr lang="en-US" b="1" i="1" dirty="0" smtClean="0">
                <a:solidFill>
                  <a:srgbClr val="FFC000"/>
                </a:solidFill>
              </a:rPr>
              <a:t>Not</a:t>
            </a:r>
            <a:r>
              <a:rPr lang="en-US" dirty="0" smtClean="0"/>
              <a:t> the only solution for drug addiction</a:t>
            </a:r>
          </a:p>
          <a:p>
            <a:pPr eaLnBrk="1" hangingPunct="1"/>
            <a:r>
              <a:rPr lang="en-US" b="1" i="1" dirty="0" smtClean="0">
                <a:solidFill>
                  <a:srgbClr val="FFC000"/>
                </a:solidFill>
              </a:rPr>
              <a:t>Not</a:t>
            </a:r>
            <a:r>
              <a:rPr lang="en-US" dirty="0" smtClean="0"/>
              <a:t> a cult or a religion</a:t>
            </a:r>
          </a:p>
          <a:p>
            <a:pPr eaLnBrk="1" hangingPunct="1"/>
            <a:r>
              <a:rPr lang="en-US" b="1" i="1" dirty="0" smtClean="0">
                <a:solidFill>
                  <a:srgbClr val="FFC000"/>
                </a:solidFill>
              </a:rPr>
              <a:t>Not</a:t>
            </a:r>
            <a:r>
              <a:rPr lang="en-US" dirty="0" smtClean="0"/>
              <a:t> affiliated with any other organization</a:t>
            </a:r>
          </a:p>
          <a:p>
            <a:pPr eaLnBrk="1" hangingPunct="1"/>
            <a:r>
              <a:rPr lang="en-US" b="1" i="1" dirty="0" smtClean="0">
                <a:solidFill>
                  <a:srgbClr val="FFC000"/>
                </a:solidFill>
              </a:rPr>
              <a:t>Not</a:t>
            </a:r>
            <a:r>
              <a:rPr lang="en-US" dirty="0" smtClean="0"/>
              <a:t> funded by any third parties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p:txBody>
          <a:bodyPr/>
          <a:lstStyle/>
          <a:p>
            <a:pPr eaLnBrk="1" hangingPunct="1"/>
            <a:endParaRPr lang="en-US" dirty="0" smtClean="0"/>
          </a:p>
        </p:txBody>
      </p:sp>
      <p:sp>
        <p:nvSpPr>
          <p:cNvPr id="25603" name="Rectangle 5"/>
          <p:cNvSpPr>
            <a:spLocks noGrp="1" noChangeArrowheads="1"/>
          </p:cNvSpPr>
          <p:nvPr>
            <p:ph idx="1"/>
          </p:nvPr>
        </p:nvSpPr>
        <p:spPr/>
        <p:txBody>
          <a:bodyPr>
            <a:normAutofit/>
          </a:bodyPr>
          <a:lstStyle/>
          <a:p>
            <a:pPr eaLnBrk="1" hangingPunct="1"/>
            <a:endParaRPr lang="en-US" sz="28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endParaRPr lang="en-US" dirty="0" smtClean="0"/>
          </a:p>
        </p:txBody>
      </p:sp>
      <p:sp>
        <p:nvSpPr>
          <p:cNvPr id="29699" name="Rectangle 3"/>
          <p:cNvSpPr>
            <a:spLocks noGrp="1" noChangeArrowheads="1"/>
          </p:cNvSpPr>
          <p:nvPr>
            <p:ph idx="1"/>
          </p:nvPr>
        </p:nvSpPr>
        <p:spPr/>
        <p:txBody>
          <a:bodyPr/>
          <a:lstStyle/>
          <a:p>
            <a:pPr eaLnBrk="1" hangingPunct="1"/>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p:txBody>
          <a:bodyPr/>
          <a:lstStyle/>
          <a:p>
            <a:pPr eaLnBrk="1" hangingPunct="1"/>
            <a:r>
              <a:rPr lang="en-US" smtClean="0"/>
              <a:t>Addiction</a:t>
            </a:r>
          </a:p>
        </p:txBody>
      </p:sp>
      <p:sp>
        <p:nvSpPr>
          <p:cNvPr id="39939" name="Rectangle 5"/>
          <p:cNvSpPr>
            <a:spLocks noGrp="1" noChangeArrowheads="1"/>
          </p:cNvSpPr>
          <p:nvPr>
            <p:ph idx="1"/>
          </p:nvPr>
        </p:nvSpPr>
        <p:spPr/>
        <p:txBody>
          <a:bodyPr>
            <a:normAutofit/>
          </a:bodyPr>
          <a:lstStyle/>
          <a:p>
            <a:pPr eaLnBrk="1" hangingPunct="1"/>
            <a:r>
              <a:rPr lang="en-US" sz="2800" dirty="0" smtClean="0"/>
              <a:t>NA uses a simple, experience-oriented disease concept of addiction </a:t>
            </a:r>
          </a:p>
          <a:p>
            <a:pPr lvl="1" eaLnBrk="1" hangingPunct="1"/>
            <a:r>
              <a:rPr lang="en-US" sz="2400" dirty="0" smtClean="0"/>
              <a:t>We do not qualify our use of the term </a:t>
            </a:r>
            <a:r>
              <a:rPr lang="en-US" sz="2400" i="1" dirty="0" smtClean="0"/>
              <a:t>disease</a:t>
            </a:r>
            <a:r>
              <a:rPr lang="en-US" sz="2400" dirty="0" smtClean="0"/>
              <a:t> in any medical sense</a:t>
            </a:r>
          </a:p>
          <a:p>
            <a:pPr eaLnBrk="1" hangingPunct="1"/>
            <a:r>
              <a:rPr lang="en-US" sz="2800" dirty="0" smtClean="0"/>
              <a:t>To us, drug use is only a symptom of the underlying problem, which is the disease of addiction</a:t>
            </a:r>
          </a:p>
          <a:p>
            <a:pPr lvl="1" eaLnBrk="1" hangingPunct="1"/>
            <a:r>
              <a:rPr lang="en-US" sz="2400" dirty="0" smtClean="0"/>
              <a:t>Some typical behavior patterns of active addiction include </a:t>
            </a:r>
          </a:p>
          <a:p>
            <a:pPr lvl="2" eaLnBrk="1" hangingPunct="1"/>
            <a:r>
              <a:rPr lang="en-US" sz="2000" dirty="0" smtClean="0"/>
              <a:t>Compulsive, </a:t>
            </a:r>
            <a:r>
              <a:rPr lang="en-US" sz="2000" dirty="0" smtClean="0"/>
              <a:t>self-centered</a:t>
            </a:r>
            <a:r>
              <a:rPr lang="en-US" sz="2000" dirty="0" smtClean="0"/>
              <a:t>, obsessive behavior</a:t>
            </a:r>
          </a:p>
          <a:p>
            <a:pPr lvl="2" eaLnBrk="1" hangingPunct="1"/>
            <a:r>
              <a:rPr lang="en-US" sz="2000" dirty="0" smtClean="0"/>
              <a:t>Living in isolation</a:t>
            </a:r>
          </a:p>
          <a:p>
            <a:pPr lvl="2" eaLnBrk="1" hangingPunct="1"/>
            <a:r>
              <a:rPr lang="en-US" sz="2000" dirty="0" smtClean="0"/>
              <a:t>Being in denial of drug and living problems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p:txBody>
          <a:bodyPr/>
          <a:lstStyle/>
          <a:p>
            <a:pPr eaLnBrk="1" hangingPunct="1"/>
            <a:r>
              <a:rPr lang="en-US" smtClean="0"/>
              <a:t>Abstinence and recovery</a:t>
            </a:r>
          </a:p>
        </p:txBody>
      </p:sp>
      <p:sp>
        <p:nvSpPr>
          <p:cNvPr id="41987" name="Rectangle 5"/>
          <p:cNvSpPr>
            <a:spLocks noGrp="1" noChangeArrowheads="1"/>
          </p:cNvSpPr>
          <p:nvPr>
            <p:ph idx="1"/>
          </p:nvPr>
        </p:nvSpPr>
        <p:spPr/>
        <p:txBody>
          <a:bodyPr/>
          <a:lstStyle/>
          <a:p>
            <a:pPr eaLnBrk="1" hangingPunct="1"/>
            <a:r>
              <a:rPr lang="en-US" dirty="0" smtClean="0"/>
              <a:t>Narcotics Anonymous encourages its members to observe complete abstinence from all drugs, including alcohol</a:t>
            </a:r>
          </a:p>
          <a:p>
            <a:pPr lvl="1" eaLnBrk="1" hangingPunct="1"/>
            <a:r>
              <a:rPr lang="en-US" dirty="0" smtClean="0"/>
              <a:t>It is our experience that complete and continuous abstinence from all drugs is the best foundation for recovery and personal growth</a:t>
            </a:r>
          </a:p>
          <a:p>
            <a:pPr eaLnBrk="1" hangingPunct="1"/>
            <a:r>
              <a:rPr lang="en-US" dirty="0" smtClean="0"/>
              <a:t>We have found that the therapeutic value of one addict helping another is without parallel</a:t>
            </a:r>
          </a:p>
          <a:p>
            <a:pPr lvl="1" eaLnBrk="1" hangingPunct="1"/>
            <a:r>
              <a:rPr lang="en-US" dirty="0" smtClean="0"/>
              <a:t>Meetings, Sponsorship, and Fellowship</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Grp="1" noChangeArrowheads="1"/>
          </p:cNvSpPr>
          <p:nvPr>
            <p:ph type="title"/>
          </p:nvPr>
        </p:nvSpPr>
        <p:spPr/>
        <p:txBody>
          <a:bodyPr>
            <a:normAutofit fontScale="90000"/>
          </a:bodyPr>
          <a:lstStyle/>
          <a:p>
            <a:pPr eaLnBrk="1" hangingPunct="1"/>
            <a:r>
              <a:rPr lang="en-US" dirty="0" smtClean="0"/>
              <a:t>The </a:t>
            </a:r>
            <a:r>
              <a:rPr lang="en-US" dirty="0" smtClean="0"/>
              <a:t>Narcotics Anonymous </a:t>
            </a:r>
            <a:r>
              <a:rPr lang="en-US" dirty="0" smtClean="0"/>
              <a:t>Group</a:t>
            </a:r>
          </a:p>
        </p:txBody>
      </p:sp>
      <p:sp>
        <p:nvSpPr>
          <p:cNvPr id="44035" name="Rectangle 5"/>
          <p:cNvSpPr>
            <a:spLocks noGrp="1" noChangeArrowheads="1"/>
          </p:cNvSpPr>
          <p:nvPr>
            <p:ph idx="1"/>
          </p:nvPr>
        </p:nvSpPr>
        <p:spPr/>
        <p:txBody>
          <a:bodyPr/>
          <a:lstStyle/>
          <a:p>
            <a:pPr eaLnBrk="1" hangingPunct="1"/>
            <a:r>
              <a:rPr lang="en-US" smtClean="0"/>
              <a:t>Meets regularly at a specific time and place; follows the 12 Steps and 12 Traditions of NA</a:t>
            </a:r>
          </a:p>
          <a:p>
            <a:pPr eaLnBrk="1" hangingPunct="1"/>
            <a:r>
              <a:rPr lang="en-US" smtClean="0"/>
              <a:t>Key components of a meeting: </a:t>
            </a:r>
          </a:p>
          <a:p>
            <a:pPr lvl="1" eaLnBrk="1" hangingPunct="1"/>
            <a:r>
              <a:rPr lang="en-US" smtClean="0"/>
              <a:t>Identification of one addict with another, recognition of ourselves in others</a:t>
            </a:r>
          </a:p>
          <a:p>
            <a:pPr lvl="1" eaLnBrk="1" hangingPunct="1"/>
            <a:r>
              <a:rPr lang="en-US" smtClean="0"/>
              <a:t>Sharing of personal experience, strength, and hope</a:t>
            </a:r>
          </a:p>
          <a:p>
            <a:pPr lvl="1" eaLnBrk="1" hangingPunct="1"/>
            <a:r>
              <a:rPr lang="en-US" smtClean="0"/>
              <a:t>A “sanctuary” where addicts can support one another in fellowship and form new friendships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Grp="1" noChangeArrowheads="1"/>
          </p:cNvSpPr>
          <p:nvPr>
            <p:ph type="title"/>
          </p:nvPr>
        </p:nvSpPr>
        <p:spPr/>
        <p:txBody>
          <a:bodyPr>
            <a:normAutofit fontScale="90000"/>
          </a:bodyPr>
          <a:lstStyle/>
          <a:p>
            <a:pPr eaLnBrk="1" hangingPunct="1"/>
            <a:r>
              <a:rPr lang="en-US" dirty="0" smtClean="0"/>
              <a:t>The </a:t>
            </a:r>
            <a:r>
              <a:rPr lang="en-US" dirty="0" smtClean="0"/>
              <a:t>Narcotics Anonymous </a:t>
            </a:r>
            <a:r>
              <a:rPr lang="en-US" dirty="0" smtClean="0"/>
              <a:t>Group</a:t>
            </a:r>
          </a:p>
        </p:txBody>
      </p:sp>
      <p:sp>
        <p:nvSpPr>
          <p:cNvPr id="46083" name="Rectangle 5"/>
          <p:cNvSpPr>
            <a:spLocks noGrp="1" noChangeArrowheads="1"/>
          </p:cNvSpPr>
          <p:nvPr>
            <p:ph idx="1"/>
          </p:nvPr>
        </p:nvSpPr>
        <p:spPr/>
        <p:txBody>
          <a:bodyPr>
            <a:normAutofit lnSpcReduction="10000"/>
          </a:bodyPr>
          <a:lstStyle/>
          <a:p>
            <a:pPr eaLnBrk="1" hangingPunct="1"/>
            <a:r>
              <a:rPr lang="en-US" sz="2800" smtClean="0"/>
              <a:t>Typical meeting structure</a:t>
            </a:r>
          </a:p>
          <a:p>
            <a:pPr lvl="1" eaLnBrk="1" hangingPunct="1"/>
            <a:r>
              <a:rPr lang="en-US" sz="2400" smtClean="0"/>
              <a:t>Readings, Chair, Sharing, Announcements, Key rings, Serenity prayer</a:t>
            </a:r>
          </a:p>
          <a:p>
            <a:pPr eaLnBrk="1" hangingPunct="1"/>
            <a:r>
              <a:rPr lang="en-US" sz="2800" smtClean="0"/>
              <a:t>The newcomer is the most important person at any meeting</a:t>
            </a:r>
          </a:p>
          <a:p>
            <a:pPr eaLnBrk="1" hangingPunct="1"/>
            <a:r>
              <a:rPr lang="en-US" sz="2800" smtClean="0"/>
              <a:t>We keep what we have only by giving it away</a:t>
            </a:r>
          </a:p>
          <a:p>
            <a:pPr lvl="1" eaLnBrk="1" hangingPunct="1"/>
            <a:r>
              <a:rPr lang="en-US" sz="2400" smtClean="0"/>
              <a:t>Service opportunities in groups help people become involved, eg making tea, handling literature, greeting others</a:t>
            </a:r>
          </a:p>
          <a:p>
            <a:pPr eaLnBrk="1" hangingPunct="1"/>
            <a:r>
              <a:rPr lang="en-US" sz="2800" smtClean="0"/>
              <a:t>We run Open meetings where non-addicts can attend and observe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title"/>
          </p:nvPr>
        </p:nvSpPr>
        <p:spPr>
          <a:xfrm>
            <a:off x="742950" y="609600"/>
            <a:ext cx="8858250" cy="990600"/>
          </a:xfrm>
        </p:spPr>
        <p:txBody>
          <a:bodyPr>
            <a:normAutofit fontScale="90000"/>
          </a:bodyPr>
          <a:lstStyle/>
          <a:p>
            <a:r>
              <a:rPr lang="en-US" dirty="0"/>
              <a:t>The 12 Steps of Narcotic Anonymous</a:t>
            </a:r>
            <a:endParaRPr lang="en-US" dirty="0" smtClean="0"/>
          </a:p>
        </p:txBody>
      </p:sp>
      <p:sp>
        <p:nvSpPr>
          <p:cNvPr id="48131" name="Rectangle 5"/>
          <p:cNvSpPr>
            <a:spLocks noGrp="1" noChangeArrowheads="1"/>
          </p:cNvSpPr>
          <p:nvPr>
            <p:ph idx="1"/>
          </p:nvPr>
        </p:nvSpPr>
        <p:spPr/>
        <p:txBody>
          <a:bodyPr/>
          <a:lstStyle/>
          <a:p>
            <a:pPr eaLnBrk="1" hangingPunct="1">
              <a:lnSpc>
                <a:spcPct val="90000"/>
              </a:lnSpc>
            </a:pPr>
            <a:r>
              <a:rPr lang="en-US" dirty="0" smtClean="0"/>
              <a:t>These are tools that help us learn to live and enjoy life without the use of drugs</a:t>
            </a:r>
          </a:p>
          <a:p>
            <a:pPr eaLnBrk="1" hangingPunct="1">
              <a:lnSpc>
                <a:spcPct val="90000"/>
              </a:lnSpc>
            </a:pPr>
            <a:r>
              <a:rPr lang="en-US" dirty="0" smtClean="0"/>
              <a:t>The 12 Steps of NA teach us honesty, open-mindedness, willingness, acceptance, humility, love, integrity, faith, selfless service and more </a:t>
            </a:r>
          </a:p>
          <a:p>
            <a:pPr eaLnBrk="1" hangingPunct="1">
              <a:lnSpc>
                <a:spcPct val="90000"/>
              </a:lnSpc>
            </a:pPr>
            <a:r>
              <a:rPr lang="en-US" dirty="0" smtClean="0"/>
              <a:t>Our 12-Step program is based on principles that we can follow in our daily lives</a:t>
            </a:r>
          </a:p>
          <a:p>
            <a:pPr eaLnBrk="1" hangingPunct="1">
              <a:lnSpc>
                <a:spcPct val="90000"/>
              </a:lnSpc>
            </a:pPr>
            <a:r>
              <a:rPr lang="en-US" dirty="0" smtClean="0"/>
              <a:t>The pace of the program is always up to the individual</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12 Steps of Narcotic Anonymous</a:t>
            </a:r>
          </a:p>
        </p:txBody>
      </p:sp>
      <p:sp>
        <p:nvSpPr>
          <p:cNvPr id="3" name="Content Placeholder 2"/>
          <p:cNvSpPr>
            <a:spLocks noGrp="1"/>
          </p:cNvSpPr>
          <p:nvPr>
            <p:ph idx="1"/>
          </p:nvPr>
        </p:nvSpPr>
        <p:spPr/>
        <p:txBody>
          <a:bodyPr/>
          <a:lstStyle/>
          <a:p>
            <a:r>
              <a:rPr lang="en-US" dirty="0"/>
              <a:t>1.  We admitted we were powerless over our addiction, that are lives had become unmanageable.</a:t>
            </a:r>
          </a:p>
          <a:p>
            <a:r>
              <a:rPr lang="en-US" dirty="0"/>
              <a:t>2.  We came to believe that a Power greater than ourselves could restore us to sanity.</a:t>
            </a:r>
          </a:p>
          <a:p>
            <a:r>
              <a:rPr lang="en-US" dirty="0"/>
              <a:t>3.  We made a decision to turn our will and our lives over to the care of God as we understood Him.</a:t>
            </a:r>
          </a:p>
          <a:p>
            <a:endParaRPr lang="en-US" dirty="0"/>
          </a:p>
        </p:txBody>
      </p:sp>
    </p:spTree>
    <p:extLst>
      <p:ext uri="{BB962C8B-B14F-4D97-AF65-F5344CB8AC3E}">
        <p14:creationId xmlns:p14="http://schemas.microsoft.com/office/powerpoint/2010/main" val="927713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12 Steps of Narcotic Anonymous</a:t>
            </a:r>
          </a:p>
        </p:txBody>
      </p:sp>
      <p:sp>
        <p:nvSpPr>
          <p:cNvPr id="3" name="Content Placeholder 2"/>
          <p:cNvSpPr>
            <a:spLocks noGrp="1"/>
          </p:cNvSpPr>
          <p:nvPr>
            <p:ph idx="1"/>
          </p:nvPr>
        </p:nvSpPr>
        <p:spPr/>
        <p:txBody>
          <a:bodyPr/>
          <a:lstStyle/>
          <a:p>
            <a:r>
              <a:rPr lang="en-US" dirty="0"/>
              <a:t>4.  We made a searching and fearless moral inventory of ourselves.</a:t>
            </a:r>
          </a:p>
          <a:p>
            <a:r>
              <a:rPr lang="en-US" dirty="0"/>
              <a:t>5.  We admitted to God, to ourselves, and to another human being the exact nature of our wrong.</a:t>
            </a:r>
          </a:p>
          <a:p>
            <a:r>
              <a:rPr lang="en-US" dirty="0"/>
              <a:t>6.  We were entirely ready o have God remove all these defects of character.</a:t>
            </a:r>
          </a:p>
          <a:p>
            <a:endParaRPr lang="en-US" dirty="0"/>
          </a:p>
        </p:txBody>
      </p:sp>
    </p:spTree>
    <p:extLst>
      <p:ext uri="{BB962C8B-B14F-4D97-AF65-F5344CB8AC3E}">
        <p14:creationId xmlns:p14="http://schemas.microsoft.com/office/powerpoint/2010/main" val="2645183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12 Steps of Narcotic </a:t>
            </a:r>
            <a:r>
              <a:rPr lang="en-US" dirty="0" smtClean="0"/>
              <a:t>Anonymous </a:t>
            </a:r>
            <a:endParaRPr lang="en-US" dirty="0"/>
          </a:p>
        </p:txBody>
      </p:sp>
      <p:sp>
        <p:nvSpPr>
          <p:cNvPr id="3" name="Content Placeholder 2"/>
          <p:cNvSpPr>
            <a:spLocks noGrp="1"/>
          </p:cNvSpPr>
          <p:nvPr>
            <p:ph idx="1"/>
          </p:nvPr>
        </p:nvSpPr>
        <p:spPr/>
        <p:txBody>
          <a:bodyPr/>
          <a:lstStyle/>
          <a:p>
            <a:r>
              <a:rPr lang="en-US" dirty="0"/>
              <a:t>7.  We humbly asked Him to remove our shortcomings.</a:t>
            </a:r>
          </a:p>
          <a:p>
            <a:r>
              <a:rPr lang="en-US" dirty="0"/>
              <a:t>8.  We made a list of all persons we had harmed and became willing to make amends to them all.</a:t>
            </a:r>
          </a:p>
          <a:p>
            <a:r>
              <a:rPr lang="en-US" dirty="0"/>
              <a:t>9.  We made direct amends to such people whenever possible, except when to do so would injure them or others.</a:t>
            </a:r>
          </a:p>
          <a:p>
            <a:endParaRPr lang="en-US" dirty="0"/>
          </a:p>
        </p:txBody>
      </p:sp>
    </p:spTree>
    <p:extLst>
      <p:ext uri="{BB962C8B-B14F-4D97-AF65-F5344CB8AC3E}">
        <p14:creationId xmlns:p14="http://schemas.microsoft.com/office/powerpoint/2010/main" val="1452573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12 Steps </a:t>
            </a:r>
            <a:r>
              <a:rPr lang="en-US" dirty="0" smtClean="0"/>
              <a:t>of Narcotic Anonymous</a:t>
            </a:r>
            <a:endParaRPr lang="en-US" dirty="0"/>
          </a:p>
        </p:txBody>
      </p:sp>
      <p:sp>
        <p:nvSpPr>
          <p:cNvPr id="3" name="Content Placeholder 2"/>
          <p:cNvSpPr>
            <a:spLocks noGrp="1"/>
          </p:cNvSpPr>
          <p:nvPr>
            <p:ph idx="1"/>
          </p:nvPr>
        </p:nvSpPr>
        <p:spPr/>
        <p:txBody>
          <a:bodyPr/>
          <a:lstStyle/>
          <a:p>
            <a:r>
              <a:rPr lang="en-US" dirty="0"/>
              <a:t>10.  We continued to take personal inventory and when wrong promptly admitted it.</a:t>
            </a:r>
          </a:p>
          <a:p>
            <a:r>
              <a:rPr lang="en-US" dirty="0"/>
              <a:t>11.  We sought through prayer and meditation to improve our conscious contact wit od as we understood Him, praying only for knowledge of His will for us and the power to carry that out.</a:t>
            </a:r>
          </a:p>
          <a:p>
            <a:r>
              <a:rPr lang="en-US" dirty="0"/>
              <a:t>12.  Having had a spiritual awakening as a result of these steps, we tried to carry this message to addicts, and to practice these principles in all our affairs.</a:t>
            </a:r>
          </a:p>
          <a:p>
            <a:endParaRPr lang="en-US" dirty="0"/>
          </a:p>
        </p:txBody>
      </p:sp>
    </p:spTree>
    <p:extLst>
      <p:ext uri="{BB962C8B-B14F-4D97-AF65-F5344CB8AC3E}">
        <p14:creationId xmlns:p14="http://schemas.microsoft.com/office/powerpoint/2010/main" val="2321272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title"/>
          </p:nvPr>
        </p:nvSpPr>
        <p:spPr/>
        <p:txBody>
          <a:bodyPr/>
          <a:lstStyle/>
          <a:p>
            <a:pPr eaLnBrk="1" hangingPunct="1"/>
            <a:r>
              <a:rPr lang="en-US" smtClean="0"/>
              <a:t>Spirituality</a:t>
            </a:r>
          </a:p>
        </p:txBody>
      </p:sp>
      <p:sp>
        <p:nvSpPr>
          <p:cNvPr id="50179" name="Rectangle 5"/>
          <p:cNvSpPr>
            <a:spLocks noGrp="1" noChangeArrowheads="1"/>
          </p:cNvSpPr>
          <p:nvPr>
            <p:ph idx="1"/>
          </p:nvPr>
        </p:nvSpPr>
        <p:spPr/>
        <p:txBody>
          <a:bodyPr/>
          <a:lstStyle/>
          <a:p>
            <a:pPr algn="ctr" eaLnBrk="1" hangingPunct="1"/>
            <a:endParaRPr lang="en-US" dirty="0" smtClean="0"/>
          </a:p>
          <a:p>
            <a:pPr algn="ctr" eaLnBrk="1" hangingPunct="1"/>
            <a:endParaRPr lang="en-US" dirty="0"/>
          </a:p>
          <a:p>
            <a:pPr algn="ctr" eaLnBrk="1" hangingPunct="1"/>
            <a:r>
              <a:rPr lang="en-US" dirty="0" smtClean="0"/>
              <a:t>Narcotics </a:t>
            </a:r>
            <a:r>
              <a:rPr lang="en-US" dirty="0" smtClean="0"/>
              <a:t>Anonymous is a spiritual, non-religious, program and encourages each member to cultivate an individual understanding of a Higher Power, whether </a:t>
            </a:r>
            <a:r>
              <a:rPr lang="en-US" dirty="0" smtClean="0"/>
              <a:t>or not religious.</a:t>
            </a:r>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smtClean="0"/>
              <a:t>Sponsorship</a:t>
            </a:r>
          </a:p>
        </p:txBody>
      </p:sp>
      <p:sp>
        <p:nvSpPr>
          <p:cNvPr id="52227" name="Rectangle 3"/>
          <p:cNvSpPr>
            <a:spLocks noGrp="1" noChangeArrowheads="1"/>
          </p:cNvSpPr>
          <p:nvPr>
            <p:ph idx="1"/>
          </p:nvPr>
        </p:nvSpPr>
        <p:spPr/>
        <p:txBody>
          <a:bodyPr/>
          <a:lstStyle/>
          <a:p>
            <a:pPr eaLnBrk="1" hangingPunct="1"/>
            <a:r>
              <a:rPr lang="en-US" dirty="0" smtClean="0"/>
              <a:t>The essence of NA is the therapeutic value of one addict helping </a:t>
            </a:r>
            <a:r>
              <a:rPr lang="en-US" dirty="0" smtClean="0"/>
              <a:t>another.</a:t>
            </a:r>
            <a:endParaRPr lang="en-US" dirty="0" smtClean="0"/>
          </a:p>
          <a:p>
            <a:pPr eaLnBrk="1" hangingPunct="1"/>
            <a:r>
              <a:rPr lang="en-US" dirty="0" smtClean="0"/>
              <a:t>Sponsorship is a very practical way of achieving </a:t>
            </a:r>
            <a:r>
              <a:rPr lang="en-US" dirty="0" smtClean="0"/>
              <a:t>this.</a:t>
            </a:r>
            <a:endParaRPr lang="en-US" dirty="0" smtClean="0"/>
          </a:p>
          <a:p>
            <a:pPr eaLnBrk="1" hangingPunct="1"/>
            <a:r>
              <a:rPr lang="en-US" dirty="0" smtClean="0"/>
              <a:t>Members are free to choose a sponsor (or not to, though it is suggested they do</a:t>
            </a:r>
            <a:r>
              <a:rPr lang="en-US" dirty="0" smtClean="0"/>
              <a:t>).</a:t>
            </a:r>
            <a:endParaRPr lang="en-US" dirty="0" smtClean="0"/>
          </a:p>
          <a:p>
            <a:pPr eaLnBrk="1" hangingPunct="1"/>
            <a:r>
              <a:rPr lang="en-US" dirty="0" smtClean="0"/>
              <a:t>Sponsors act as mentors or guides, helping </a:t>
            </a:r>
            <a:r>
              <a:rPr lang="en-US" dirty="0" err="1" smtClean="0"/>
              <a:t>sponsees</a:t>
            </a:r>
            <a:r>
              <a:rPr lang="en-US" dirty="0" smtClean="0"/>
              <a:t> to work through the 12 </a:t>
            </a:r>
            <a:r>
              <a:rPr lang="en-US" dirty="0" smtClean="0"/>
              <a:t>Steps of Narcotics Anonymous.</a:t>
            </a:r>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mtClean="0"/>
              <a:t>Some aspects of recovery</a:t>
            </a:r>
          </a:p>
        </p:txBody>
      </p:sp>
      <p:sp>
        <p:nvSpPr>
          <p:cNvPr id="54275" name="Rectangle 3"/>
          <p:cNvSpPr>
            <a:spLocks noGrp="1" noChangeArrowheads="1"/>
          </p:cNvSpPr>
          <p:nvPr>
            <p:ph idx="1"/>
          </p:nvPr>
        </p:nvSpPr>
        <p:spPr/>
        <p:txBody>
          <a:bodyPr/>
          <a:lstStyle/>
          <a:p>
            <a:pPr eaLnBrk="1" hangingPunct="1"/>
            <a:r>
              <a:rPr lang="en-US" dirty="0" smtClean="0"/>
              <a:t>The honest admission of being an </a:t>
            </a:r>
            <a:r>
              <a:rPr lang="en-US" dirty="0" smtClean="0"/>
              <a:t>addict.</a:t>
            </a:r>
            <a:endParaRPr lang="en-US" dirty="0" smtClean="0"/>
          </a:p>
          <a:p>
            <a:r>
              <a:rPr lang="en-US" dirty="0" smtClean="0"/>
              <a:t>Finding hope </a:t>
            </a:r>
            <a:r>
              <a:rPr lang="en-US" dirty="0"/>
              <a:t>and a motivating message of a better future – that people can and do overcome the internal and external challenges, barriers, and obstacles that confront them. </a:t>
            </a:r>
            <a:endParaRPr lang="en-US" dirty="0" smtClean="0"/>
          </a:p>
          <a:p>
            <a:pPr eaLnBrk="1" hangingPunct="1"/>
            <a:r>
              <a:rPr lang="en-US" dirty="0" smtClean="0"/>
              <a:t>Coming to a better understanding of ourselves, changing our old behaviors, removing defects of character, making amends for past </a:t>
            </a:r>
            <a:r>
              <a:rPr lang="en-US" dirty="0" smtClean="0"/>
              <a:t>wrongs.</a:t>
            </a:r>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Grp="1" noChangeArrowheads="1"/>
          </p:cNvSpPr>
          <p:nvPr>
            <p:ph type="title"/>
          </p:nvPr>
        </p:nvSpPr>
        <p:spPr/>
        <p:txBody>
          <a:bodyPr/>
          <a:lstStyle/>
          <a:p>
            <a:pPr eaLnBrk="1" hangingPunct="1"/>
            <a:r>
              <a:rPr lang="en-US" smtClean="0"/>
              <a:t>Life after drugs</a:t>
            </a:r>
          </a:p>
        </p:txBody>
      </p:sp>
      <p:sp>
        <p:nvSpPr>
          <p:cNvPr id="56323" name="Rectangle 5"/>
          <p:cNvSpPr>
            <a:spLocks noGrp="1" noChangeArrowheads="1"/>
          </p:cNvSpPr>
          <p:nvPr>
            <p:ph idx="1"/>
          </p:nvPr>
        </p:nvSpPr>
        <p:spPr/>
        <p:txBody>
          <a:bodyPr/>
          <a:lstStyle/>
          <a:p>
            <a:pPr eaLnBrk="1" hangingPunct="1">
              <a:lnSpc>
                <a:spcPct val="90000"/>
              </a:lnSpc>
            </a:pPr>
            <a:r>
              <a:rPr lang="en-US" sz="2800" dirty="0" smtClean="0"/>
              <a:t>We develop new </a:t>
            </a:r>
            <a:r>
              <a:rPr lang="en-US" sz="2800" dirty="0" smtClean="0"/>
              <a:t>interests.</a:t>
            </a:r>
            <a:endParaRPr lang="en-US" sz="2800" dirty="0" smtClean="0"/>
          </a:p>
          <a:p>
            <a:pPr eaLnBrk="1" hangingPunct="1">
              <a:lnSpc>
                <a:spcPct val="90000"/>
              </a:lnSpc>
            </a:pPr>
            <a:r>
              <a:rPr lang="en-US" sz="2800" dirty="0" smtClean="0"/>
              <a:t>We practice spiritual principles in our </a:t>
            </a:r>
            <a:r>
              <a:rPr lang="en-US" sz="2800" dirty="0" smtClean="0"/>
              <a:t>lives.</a:t>
            </a:r>
            <a:endParaRPr lang="en-US" sz="2800" dirty="0" smtClean="0"/>
          </a:p>
          <a:p>
            <a:pPr eaLnBrk="1" hangingPunct="1">
              <a:lnSpc>
                <a:spcPct val="90000"/>
              </a:lnSpc>
            </a:pPr>
            <a:r>
              <a:rPr lang="en-US" sz="2800" dirty="0" smtClean="0"/>
              <a:t>We develop freedom from </a:t>
            </a:r>
            <a:r>
              <a:rPr lang="en-US" sz="2800" dirty="0" smtClean="0"/>
              <a:t>self-obsession.</a:t>
            </a:r>
            <a:endParaRPr lang="en-US" sz="2800" dirty="0" smtClean="0"/>
          </a:p>
          <a:p>
            <a:pPr eaLnBrk="1" hangingPunct="1">
              <a:lnSpc>
                <a:spcPct val="90000"/>
              </a:lnSpc>
            </a:pPr>
            <a:r>
              <a:rPr lang="en-US" sz="2800" dirty="0" smtClean="0"/>
              <a:t>We gain self-respect as well as respect for </a:t>
            </a:r>
            <a:r>
              <a:rPr lang="en-US" sz="2800" dirty="0" smtClean="0"/>
              <a:t>others.</a:t>
            </a:r>
            <a:endParaRPr lang="en-US" sz="2800" dirty="0" smtClean="0"/>
          </a:p>
          <a:p>
            <a:pPr eaLnBrk="1" hangingPunct="1">
              <a:lnSpc>
                <a:spcPct val="90000"/>
              </a:lnSpc>
            </a:pPr>
            <a:r>
              <a:rPr lang="en-US" sz="2800" dirty="0" smtClean="0"/>
              <a:t>We get together and develop new </a:t>
            </a:r>
            <a:r>
              <a:rPr lang="en-US" sz="2800" dirty="0" smtClean="0"/>
              <a:t>friendships:</a:t>
            </a:r>
            <a:endParaRPr lang="en-US" sz="2800" dirty="0" smtClean="0"/>
          </a:p>
          <a:p>
            <a:pPr lvl="1" eaLnBrk="1" hangingPunct="1">
              <a:lnSpc>
                <a:spcPct val="90000"/>
              </a:lnSpc>
            </a:pPr>
            <a:r>
              <a:rPr lang="en-US" sz="2400" dirty="0" smtClean="0"/>
              <a:t>Conventions</a:t>
            </a:r>
          </a:p>
          <a:p>
            <a:pPr lvl="1" eaLnBrk="1" hangingPunct="1">
              <a:lnSpc>
                <a:spcPct val="90000"/>
              </a:lnSpc>
            </a:pPr>
            <a:r>
              <a:rPr lang="en-US" dirty="0" smtClean="0"/>
              <a:t>Learning Days</a:t>
            </a:r>
          </a:p>
          <a:p>
            <a:pPr lvl="1" eaLnBrk="1" hangingPunct="1">
              <a:lnSpc>
                <a:spcPct val="90000"/>
              </a:lnSpc>
            </a:pPr>
            <a:r>
              <a:rPr lang="en-US" sz="2400" dirty="0" smtClean="0"/>
              <a:t>Speaker </a:t>
            </a:r>
            <a:r>
              <a:rPr lang="en-US" sz="2400" dirty="0" smtClean="0"/>
              <a:t>Jams</a:t>
            </a:r>
          </a:p>
          <a:p>
            <a:pPr lvl="1" eaLnBrk="1" hangingPunct="1">
              <a:lnSpc>
                <a:spcPct val="90000"/>
              </a:lnSpc>
            </a:pPr>
            <a:r>
              <a:rPr lang="en-US" dirty="0" smtClean="0"/>
              <a:t>Spiritual Retreats</a:t>
            </a:r>
          </a:p>
          <a:p>
            <a:pPr lvl="1" eaLnBrk="1" hangingPunct="1">
              <a:lnSpc>
                <a:spcPct val="90000"/>
              </a:lnSpc>
            </a:pPr>
            <a:r>
              <a:rPr lang="en-US" sz="2400" dirty="0" smtClean="0"/>
              <a:t>Picnics, bowling, softball, hikes, etc.</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p:txBody>
          <a:bodyPr/>
          <a:lstStyle/>
          <a:p>
            <a:pPr eaLnBrk="1" hangingPunct="1"/>
            <a:r>
              <a:rPr lang="en-US" dirty="0" smtClean="0"/>
              <a:t>The Service Structure</a:t>
            </a:r>
          </a:p>
        </p:txBody>
      </p:sp>
      <p:sp>
        <p:nvSpPr>
          <p:cNvPr id="58371" name="Rectangle 5"/>
          <p:cNvSpPr>
            <a:spLocks noGrp="1" noChangeArrowheads="1"/>
          </p:cNvSpPr>
          <p:nvPr>
            <p:ph idx="1"/>
          </p:nvPr>
        </p:nvSpPr>
        <p:spPr/>
        <p:txBody>
          <a:bodyPr/>
          <a:lstStyle/>
          <a:p>
            <a:pPr eaLnBrk="1" hangingPunct="1">
              <a:lnSpc>
                <a:spcPct val="90000"/>
              </a:lnSpc>
            </a:pPr>
            <a:r>
              <a:rPr lang="en-US" dirty="0" smtClean="0"/>
              <a:t>The Group serves the addict seeking </a:t>
            </a:r>
            <a:r>
              <a:rPr lang="en-US" dirty="0" smtClean="0"/>
              <a:t>Recovery.</a:t>
            </a:r>
            <a:endParaRPr lang="en-US" dirty="0" smtClean="0"/>
          </a:p>
          <a:p>
            <a:pPr eaLnBrk="1" hangingPunct="1">
              <a:lnSpc>
                <a:spcPct val="90000"/>
              </a:lnSpc>
            </a:pPr>
            <a:r>
              <a:rPr lang="en-US" dirty="0" smtClean="0"/>
              <a:t>The Area serves the </a:t>
            </a:r>
            <a:r>
              <a:rPr lang="en-US" dirty="0" smtClean="0"/>
              <a:t>Group.</a:t>
            </a:r>
            <a:endParaRPr lang="en-US" dirty="0" smtClean="0"/>
          </a:p>
          <a:p>
            <a:pPr eaLnBrk="1" hangingPunct="1">
              <a:lnSpc>
                <a:spcPct val="90000"/>
              </a:lnSpc>
            </a:pPr>
            <a:r>
              <a:rPr lang="en-US" dirty="0" smtClean="0"/>
              <a:t>The Region serves the </a:t>
            </a:r>
            <a:r>
              <a:rPr lang="en-US" dirty="0" smtClean="0"/>
              <a:t>Area.</a:t>
            </a:r>
            <a:endParaRPr lang="en-US" dirty="0" smtClean="0"/>
          </a:p>
          <a:p>
            <a:pPr eaLnBrk="1" hangingPunct="1">
              <a:lnSpc>
                <a:spcPct val="90000"/>
              </a:lnSpc>
            </a:pPr>
            <a:r>
              <a:rPr lang="en-US" dirty="0" smtClean="0"/>
              <a:t>The World serves the </a:t>
            </a:r>
            <a:r>
              <a:rPr lang="en-US" dirty="0" smtClean="0"/>
              <a:t>Region.</a:t>
            </a:r>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Service Structure</a:t>
            </a:r>
            <a:endParaRPr lang="en-US" dirty="0"/>
          </a:p>
        </p:txBody>
      </p:sp>
      <p:sp>
        <p:nvSpPr>
          <p:cNvPr id="3" name="Content Placeholder 2"/>
          <p:cNvSpPr>
            <a:spLocks noGrp="1"/>
          </p:cNvSpPr>
          <p:nvPr>
            <p:ph idx="1"/>
          </p:nvPr>
        </p:nvSpPr>
        <p:spPr/>
        <p:txBody>
          <a:bodyPr/>
          <a:lstStyle/>
          <a:p>
            <a:r>
              <a:rPr lang="en-US" dirty="0" smtClean="0"/>
              <a:t>Hospitals &amp; Institutions serves the addict unable to attend regular </a:t>
            </a:r>
            <a:r>
              <a:rPr lang="en-US" dirty="0" smtClean="0"/>
              <a:t>meetings.</a:t>
            </a:r>
            <a:endParaRPr lang="en-US" dirty="0" smtClean="0"/>
          </a:p>
          <a:p>
            <a:r>
              <a:rPr lang="en-US" dirty="0" smtClean="0"/>
              <a:t>Public Relations serves the </a:t>
            </a:r>
            <a:r>
              <a:rPr lang="en-US" dirty="0" smtClean="0"/>
              <a:t>community:</a:t>
            </a:r>
            <a:endParaRPr lang="en-US" dirty="0" smtClean="0"/>
          </a:p>
          <a:p>
            <a:pPr lvl="1"/>
            <a:r>
              <a:rPr lang="en-US" sz="3600" i="1" dirty="0" smtClean="0"/>
              <a:t>Helpline:</a:t>
            </a:r>
            <a:r>
              <a:rPr lang="en-US" sz="3600" dirty="0" smtClean="0"/>
              <a:t> </a:t>
            </a:r>
            <a:r>
              <a:rPr lang="en-US" sz="3600" b="1" dirty="0" smtClean="0"/>
              <a:t>(952) 939-3939</a:t>
            </a:r>
          </a:p>
          <a:p>
            <a:pPr lvl="1"/>
            <a:r>
              <a:rPr lang="en-US" sz="3600" i="1" dirty="0" smtClean="0"/>
              <a:t>Meeting Information Line: </a:t>
            </a:r>
            <a:r>
              <a:rPr lang="en-US" sz="3600" b="1" dirty="0" smtClean="0"/>
              <a:t>(877) 767-7676</a:t>
            </a:r>
            <a:endParaRPr lang="en-US" sz="3600" b="1" dirty="0" smtClean="0"/>
          </a:p>
          <a:p>
            <a:pPr lvl="1"/>
            <a:r>
              <a:rPr lang="en-US" sz="3600" i="1" dirty="0" smtClean="0"/>
              <a:t>Website:</a:t>
            </a:r>
            <a:r>
              <a:rPr lang="en-US" sz="3600" dirty="0" smtClean="0"/>
              <a:t> </a:t>
            </a:r>
            <a:r>
              <a:rPr lang="en-US" sz="3600" b="1" u="sng" dirty="0" smtClean="0"/>
              <a:t>www.naminnesota.org</a:t>
            </a:r>
            <a:endParaRPr lang="en-US" sz="3600" b="1" u="sng" dirty="0" smtClean="0"/>
          </a:p>
          <a:p>
            <a:pPr lvl="1"/>
            <a:r>
              <a:rPr lang="en-US" sz="3600" i="1" dirty="0" smtClean="0"/>
              <a:t>Literature:</a:t>
            </a:r>
            <a:r>
              <a:rPr lang="en-US" sz="3600" dirty="0" smtClean="0"/>
              <a:t>  </a:t>
            </a:r>
            <a:r>
              <a:rPr lang="en-US" sz="3600" b="1" u="sng" dirty="0" smtClean="0"/>
              <a:t>www.na.org</a:t>
            </a:r>
            <a:endParaRPr lang="en-US" sz="3600" b="1" u="sng"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mtClean="0"/>
              <a:t>How we can help you</a:t>
            </a:r>
          </a:p>
        </p:txBody>
      </p:sp>
      <p:sp>
        <p:nvSpPr>
          <p:cNvPr id="62467" name="Rectangle 3"/>
          <p:cNvSpPr>
            <a:spLocks noGrp="1" noChangeArrowheads="1"/>
          </p:cNvSpPr>
          <p:nvPr>
            <p:ph idx="1"/>
          </p:nvPr>
        </p:nvSpPr>
        <p:spPr/>
        <p:txBody>
          <a:bodyPr/>
          <a:lstStyle/>
          <a:p>
            <a:pPr eaLnBrk="1" hangingPunct="1"/>
            <a:r>
              <a:rPr lang="en-US" sz="2800" dirty="0" smtClean="0"/>
              <a:t>Provide a resource in the community - a soft landing for people finishing treatment </a:t>
            </a:r>
            <a:r>
              <a:rPr lang="en-US" sz="2800" dirty="0" smtClean="0"/>
              <a:t>programs.</a:t>
            </a:r>
            <a:endParaRPr lang="en-US" sz="2800" dirty="0" smtClean="0"/>
          </a:p>
          <a:p>
            <a:pPr eaLnBrk="1" hangingPunct="1"/>
            <a:r>
              <a:rPr lang="en-US" sz="2800" dirty="0" smtClean="0"/>
              <a:t>Provide literature and meeting </a:t>
            </a:r>
            <a:r>
              <a:rPr lang="en-US" sz="2800" dirty="0" smtClean="0"/>
              <a:t>information.</a:t>
            </a:r>
            <a:endParaRPr lang="en-US" sz="2800" dirty="0" smtClean="0"/>
          </a:p>
          <a:p>
            <a:pPr eaLnBrk="1" hangingPunct="1"/>
            <a:r>
              <a:rPr lang="en-US" sz="2800" dirty="0" smtClean="0"/>
              <a:t>Give Public Information </a:t>
            </a:r>
            <a:r>
              <a:rPr lang="en-US" sz="2800" dirty="0" smtClean="0"/>
              <a:t>presentations.</a:t>
            </a:r>
            <a:endParaRPr lang="en-US" sz="2800" dirty="0" smtClean="0"/>
          </a:p>
          <a:p>
            <a:pPr eaLnBrk="1" hangingPunct="1"/>
            <a:r>
              <a:rPr lang="en-US" sz="2800" dirty="0" smtClean="0"/>
              <a:t>Take you to a </a:t>
            </a:r>
            <a:r>
              <a:rPr lang="en-US" sz="2800" dirty="0" smtClean="0"/>
              <a:t>meeting.</a:t>
            </a:r>
            <a:endParaRPr lang="en-US" sz="2800" dirty="0" smtClean="0"/>
          </a:p>
          <a:p>
            <a:pPr eaLnBrk="1" hangingPunct="1"/>
            <a:r>
              <a:rPr lang="en-US" sz="2800" dirty="0" smtClean="0"/>
              <a:t>Start and run </a:t>
            </a:r>
            <a:r>
              <a:rPr lang="en-US" sz="2800" dirty="0" smtClean="0"/>
              <a:t>meetings </a:t>
            </a:r>
            <a:r>
              <a:rPr lang="en-US" sz="2800" dirty="0" smtClean="0"/>
              <a:t>in </a:t>
            </a:r>
            <a:r>
              <a:rPr lang="en-US" sz="2800" dirty="0" smtClean="0"/>
              <a:t>institutions.</a:t>
            </a:r>
            <a:endParaRPr lang="en-US" sz="2800" dirty="0" smtClean="0"/>
          </a:p>
          <a:p>
            <a:pPr eaLnBrk="1" hangingPunct="1"/>
            <a:r>
              <a:rPr lang="en-US" sz="2800" dirty="0" smtClean="0"/>
              <a:t>Advise on how to start public </a:t>
            </a:r>
            <a:r>
              <a:rPr lang="en-US" sz="2800" dirty="0" smtClean="0"/>
              <a:t>meetings.</a:t>
            </a:r>
            <a:endParaRPr lang="en-US" sz="28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ctrTitle"/>
          </p:nvPr>
        </p:nvSpPr>
        <p:spPr>
          <a:xfrm>
            <a:off x="762000" y="2286000"/>
            <a:ext cx="8382000" cy="1143000"/>
          </a:xfrm>
        </p:spPr>
        <p:txBody>
          <a:bodyPr/>
          <a:lstStyle/>
          <a:p>
            <a:pPr eaLnBrk="1" hangingPunct="1"/>
            <a:endParaRPr lang="en-US" smtClean="0"/>
          </a:p>
        </p:txBody>
      </p:sp>
      <p:sp>
        <p:nvSpPr>
          <p:cNvPr id="70659" name="Rectangle 3"/>
          <p:cNvSpPr>
            <a:spLocks noGrp="1" noChangeArrowheads="1"/>
          </p:cNvSpPr>
          <p:nvPr>
            <p:ph type="subTitle" idx="1"/>
          </p:nvPr>
        </p:nvSpPr>
        <p:spPr>
          <a:xfrm>
            <a:off x="1524000" y="3886200"/>
            <a:ext cx="6934200" cy="1752600"/>
          </a:xfrm>
        </p:spPr>
        <p:txBody>
          <a:bodyPr/>
          <a:lstStyle/>
          <a:p>
            <a:pPr eaLnBrk="1" hangingPunct="1"/>
            <a:endParaRPr lang="en-US" smtClean="0"/>
          </a:p>
        </p:txBody>
      </p:sp>
      <p:pic>
        <p:nvPicPr>
          <p:cNvPr id="70660" name="Picture 4" descr="for PPT"/>
          <p:cNvPicPr>
            <a:picLocks noChangeAspect="1" noChangeArrowheads="1"/>
          </p:cNvPicPr>
          <p:nvPr/>
        </p:nvPicPr>
        <p:blipFill>
          <a:blip r:embed="rId3"/>
          <a:srcRect/>
          <a:stretch>
            <a:fillRect/>
          </a:stretch>
        </p:blipFill>
        <p:spPr bwMode="auto">
          <a:xfrm>
            <a:off x="-387350" y="-361950"/>
            <a:ext cx="10680700" cy="7581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Apex</Template>
  <TotalTime>953</TotalTime>
  <Words>1311</Words>
  <Application>Microsoft Office PowerPoint</Application>
  <PresentationFormat>A4 Paper (210x297 mm)</PresentationFormat>
  <Paragraphs>139</Paragraphs>
  <Slides>27</Slides>
  <Notes>20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Apex</vt:lpstr>
      <vt:lpstr>PowerPoint Presentation</vt:lpstr>
      <vt:lpstr>A Public Information Presentation for Professionals</vt:lpstr>
      <vt:lpstr>Our aims today</vt:lpstr>
      <vt:lpstr>Narcotics Anonymous is…</vt:lpstr>
      <vt:lpstr>Narcotics Anonymous is…</vt:lpstr>
      <vt:lpstr>Narcotics Anonymous is…</vt:lpstr>
      <vt:lpstr>Narcotics Anonymous is…</vt:lpstr>
      <vt:lpstr>Narcotics Anonymous is …</vt:lpstr>
      <vt:lpstr>PowerPoint Presentation</vt:lpstr>
      <vt:lpstr>PowerPoint Presentation</vt:lpstr>
      <vt:lpstr>Addiction</vt:lpstr>
      <vt:lpstr>Abstinence and recovery</vt:lpstr>
      <vt:lpstr>The Narcotics Anonymous Group</vt:lpstr>
      <vt:lpstr>The Narcotics Anonymous Group</vt:lpstr>
      <vt:lpstr>The 12 Steps of Narcotic Anonymous</vt:lpstr>
      <vt:lpstr>The 12 Steps of Narcotic Anonymous</vt:lpstr>
      <vt:lpstr>The 12 Steps of Narcotic Anonymous</vt:lpstr>
      <vt:lpstr>The 12 Steps of Narcotic Anonymous </vt:lpstr>
      <vt:lpstr>The 12 Steps of Narcotic Anonymous</vt:lpstr>
      <vt:lpstr>Spirituality</vt:lpstr>
      <vt:lpstr>Sponsorship</vt:lpstr>
      <vt:lpstr>Some aspects of recovery</vt:lpstr>
      <vt:lpstr>Life after drugs</vt:lpstr>
      <vt:lpstr>The Service Structure</vt:lpstr>
      <vt:lpstr>The Service Structure</vt:lpstr>
      <vt:lpstr>How we can help you</vt:lpstr>
      <vt:lpstr>PowerPoint Presentation</vt:lpstr>
    </vt:vector>
  </TitlesOfParts>
  <Company>The Sound Agency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Sir William</dc:creator>
  <cp:lastModifiedBy>dg</cp:lastModifiedBy>
  <cp:revision>37</cp:revision>
  <dcterms:modified xsi:type="dcterms:W3CDTF">2012-05-07T03:04:11Z</dcterms:modified>
</cp:coreProperties>
</file>