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8" r:id="rId1"/>
  </p:sldMasterIdLst>
  <p:notesMasterIdLst>
    <p:notesMasterId r:id="rId18"/>
  </p:notesMasterIdLst>
  <p:sldIdLst>
    <p:sldId id="274" r:id="rId2"/>
    <p:sldId id="275" r:id="rId3"/>
    <p:sldId id="263" r:id="rId4"/>
    <p:sldId id="264" r:id="rId5"/>
    <p:sldId id="278" r:id="rId6"/>
    <p:sldId id="265" r:id="rId7"/>
    <p:sldId id="266" r:id="rId8"/>
    <p:sldId id="267" r:id="rId9"/>
    <p:sldId id="268" r:id="rId10"/>
    <p:sldId id="269" r:id="rId11"/>
    <p:sldId id="270" r:id="rId12"/>
    <p:sldId id="271" r:id="rId13"/>
    <p:sldId id="272" r:id="rId14"/>
    <p:sldId id="277" r:id="rId15"/>
    <p:sldId id="273"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42" autoAdjust="0"/>
    <p:restoredTop sz="79609" autoAdjust="0"/>
  </p:normalViewPr>
  <p:slideViewPr>
    <p:cSldViewPr>
      <p:cViewPr varScale="1">
        <p:scale>
          <a:sx n="42" d="100"/>
          <a:sy n="42" d="100"/>
        </p:scale>
        <p:origin x="-1325" y="-8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1FA93-C6C3-4461-A494-A106263EC0E4}" type="datetimeFigureOut">
              <a:rPr lang="en-US" smtClean="0"/>
              <a:pPr/>
              <a:t>5/7/2012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9F863D-802F-4B96-8371-E1534944A9EF}" type="slidenum">
              <a:rPr lang="en-US" smtClean="0"/>
              <a:pPr/>
              <a:t>‹#›</a:t>
            </a:fld>
            <a:endParaRPr lang="en-US"/>
          </a:p>
        </p:txBody>
      </p:sp>
    </p:spTree>
    <p:extLst>
      <p:ext uri="{BB962C8B-B14F-4D97-AF65-F5344CB8AC3E}">
        <p14:creationId xmlns="" xmlns:p14="http://schemas.microsoft.com/office/powerpoint/2010/main" val="2310166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39F863D-802F-4B96-8371-E1534944A9EF}"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reasons why members seem to get uncomfortable about court ordered</a:t>
            </a:r>
          </a:p>
          <a:p>
            <a:r>
              <a:rPr lang="en-US" dirty="0" smtClean="0"/>
              <a:t>attendees at NA meetings. One reason is that Narcotics Anonymous, as a fellowship, does not participate in the surveillance of its members; another is that the idea of forced attendance seems to go against some of our core philosophies. Many members, however, have found NA through parole and other forced-attendance programs, including treatment facilities. </a:t>
            </a:r>
            <a:endParaRPr lang="en-US" dirty="0"/>
          </a:p>
        </p:txBody>
      </p:sp>
      <p:sp>
        <p:nvSpPr>
          <p:cNvPr id="4" name="Slide Number Placeholder 3"/>
          <p:cNvSpPr>
            <a:spLocks noGrp="1"/>
          </p:cNvSpPr>
          <p:nvPr>
            <p:ph type="sldNum" sz="quarter" idx="10"/>
          </p:nvPr>
        </p:nvSpPr>
        <p:spPr/>
        <p:txBody>
          <a:bodyPr/>
          <a:lstStyle/>
          <a:p>
            <a:fld id="{139F863D-802F-4B96-8371-E1534944A9EF}" type="slidenum">
              <a:rPr lang="en-US" smtClean="0"/>
              <a:pPr/>
              <a:t>5</a:t>
            </a:fld>
            <a:endParaRPr lang="en-US"/>
          </a:p>
        </p:txBody>
      </p:sp>
    </p:spTree>
    <p:extLst>
      <p:ext uri="{BB962C8B-B14F-4D97-AF65-F5344CB8AC3E}">
        <p14:creationId xmlns="" xmlns:p14="http://schemas.microsoft.com/office/powerpoint/2010/main" val="27185185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big part of our credibility comes from the fact that we maintain our single focus of</a:t>
            </a:r>
          </a:p>
          <a:p>
            <a:r>
              <a:rPr lang="en-US" dirty="0" smtClean="0"/>
              <a:t>recovery from addiction. We can be seen as credible, and we can be present in an</a:t>
            </a:r>
          </a:p>
          <a:p>
            <a:r>
              <a:rPr lang="en-US" dirty="0" smtClean="0"/>
              <a:t>organization’s decision making, but the only way we can be drawn into public controversy</a:t>
            </a:r>
          </a:p>
          <a:p>
            <a:r>
              <a:rPr lang="en-US" dirty="0" smtClean="0"/>
              <a:t>is if we offer an opinion on an issue outside the scope of our own program. If a facility</a:t>
            </a:r>
          </a:p>
          <a:p>
            <a:r>
              <a:rPr lang="en-US" dirty="0" smtClean="0"/>
              <a:t>wants us to endorse or lend our name to its program, or an organization requests our</a:t>
            </a:r>
          </a:p>
          <a:p>
            <a:r>
              <a:rPr lang="en-US" dirty="0" smtClean="0"/>
              <a:t>support on a piece of legislation, we refrain. If we become involved in an outside</a:t>
            </a:r>
          </a:p>
          <a:p>
            <a:r>
              <a:rPr lang="en-US" dirty="0" smtClean="0"/>
              <a:t>organization’s decision-making process, such as sitting on a board for a nonprofit agency as</a:t>
            </a:r>
          </a:p>
          <a:p>
            <a:r>
              <a:rPr lang="en-US" dirty="0" smtClean="0"/>
              <a:t>a representative of NA, we offer no opinion on the organization’s business practices. We</a:t>
            </a:r>
          </a:p>
          <a:p>
            <a:r>
              <a:rPr lang="en-US" dirty="0" smtClean="0"/>
              <a:t>do not take sides on an outside issue, and we do not put NA at risk or compromise the</a:t>
            </a:r>
          </a:p>
          <a:p>
            <a:r>
              <a:rPr lang="en-US" dirty="0" smtClean="0"/>
              <a:t>clarity of our message. If we took one side or another on a legal issue or a medical</a:t>
            </a:r>
          </a:p>
          <a:p>
            <a:r>
              <a:rPr lang="en-US" dirty="0" smtClean="0"/>
              <a:t>practice, we would undermine our credibility and our primary purpose. We work to avoid</a:t>
            </a:r>
          </a:p>
          <a:p>
            <a:r>
              <a:rPr lang="en-US" dirty="0" smtClean="0"/>
              <a:t>being identified as taking any side or giving an opinion in a controversy. We stay focused</a:t>
            </a:r>
          </a:p>
          <a:p>
            <a:r>
              <a:rPr lang="en-US" dirty="0" smtClean="0"/>
              <a:t>only on how we can help those suffering from addiction. This focus allows us to build</a:t>
            </a:r>
          </a:p>
          <a:p>
            <a:r>
              <a:rPr lang="en-US" dirty="0" smtClean="0"/>
              <a:t>relationships where our role is clear and free of controversy.</a:t>
            </a:r>
            <a:endParaRPr lang="en-US" dirty="0"/>
          </a:p>
        </p:txBody>
      </p:sp>
      <p:sp>
        <p:nvSpPr>
          <p:cNvPr id="4" name="Slide Number Placeholder 3"/>
          <p:cNvSpPr>
            <a:spLocks noGrp="1"/>
          </p:cNvSpPr>
          <p:nvPr>
            <p:ph type="sldNum" sz="quarter" idx="10"/>
          </p:nvPr>
        </p:nvSpPr>
        <p:spPr/>
        <p:txBody>
          <a:bodyPr/>
          <a:lstStyle/>
          <a:p>
            <a:fld id="{139F863D-802F-4B96-8371-E1534944A9EF}" type="slidenum">
              <a:rPr lang="en-US" smtClean="0"/>
              <a:pPr/>
              <a:t>12</a:t>
            </a:fld>
            <a:endParaRPr lang="en-US"/>
          </a:p>
        </p:txBody>
      </p:sp>
    </p:spTree>
    <p:extLst>
      <p:ext uri="{BB962C8B-B14F-4D97-AF65-F5344CB8AC3E}">
        <p14:creationId xmlns="" xmlns:p14="http://schemas.microsoft.com/office/powerpoint/2010/main" val="144487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is likely to be attractive to the public</a:t>
            </a:r>
            <a:r>
              <a:rPr lang="en-US" baseline="0" dirty="0" smtClean="0"/>
              <a:t> </a:t>
            </a:r>
            <a:r>
              <a:rPr lang="en-US" dirty="0" smtClean="0"/>
              <a:t>and to professionals who interact with addicts</a:t>
            </a:r>
            <a:r>
              <a:rPr lang="en-US" baseline="0" dirty="0" smtClean="0"/>
              <a:t> </a:t>
            </a:r>
            <a:r>
              <a:rPr lang="en-US" dirty="0" smtClean="0"/>
              <a:t>is reliable communication, responsibility,</a:t>
            </a:r>
            <a:r>
              <a:rPr lang="en-US" baseline="0" dirty="0" smtClean="0"/>
              <a:t> </a:t>
            </a:r>
            <a:r>
              <a:rPr lang="en-US" dirty="0" smtClean="0"/>
              <a:t>commitment, and behavior that reflects</a:t>
            </a:r>
            <a:r>
              <a:rPr lang="en-US" baseline="0" dirty="0" smtClean="0"/>
              <a:t> </a:t>
            </a:r>
            <a:r>
              <a:rPr lang="en-US" dirty="0" smtClean="0"/>
              <a:t>recovery. </a:t>
            </a:r>
          </a:p>
          <a:p>
            <a:endParaRPr lang="en-US" dirty="0" smtClean="0"/>
          </a:p>
          <a:p>
            <a:r>
              <a:rPr lang="en-US" dirty="0" smtClean="0"/>
              <a:t>We can demonstrate the reliability of</a:t>
            </a:r>
            <a:r>
              <a:rPr lang="en-US" baseline="0" dirty="0" smtClean="0"/>
              <a:t> </a:t>
            </a:r>
            <a:r>
              <a:rPr lang="en-US" dirty="0" smtClean="0"/>
              <a:t>NA by showing up and fulfilling the obligations</a:t>
            </a:r>
            <a:r>
              <a:rPr lang="en-US" baseline="0" dirty="0" smtClean="0"/>
              <a:t> </a:t>
            </a:r>
            <a:r>
              <a:rPr lang="en-US" dirty="0" smtClean="0"/>
              <a:t>we make, whether it is to return a telephone</a:t>
            </a:r>
            <a:r>
              <a:rPr lang="en-US" baseline="0" dirty="0" smtClean="0"/>
              <a:t> </a:t>
            </a:r>
            <a:r>
              <a:rPr lang="en-US" dirty="0" smtClean="0"/>
              <a:t>call for information about NA or supplying</a:t>
            </a:r>
            <a:r>
              <a:rPr lang="en-US" baseline="0" dirty="0" smtClean="0"/>
              <a:t> </a:t>
            </a:r>
            <a:r>
              <a:rPr lang="en-US" dirty="0" smtClean="0"/>
              <a:t>meeting directories at a public library. </a:t>
            </a:r>
          </a:p>
          <a:p>
            <a:endParaRPr lang="en-US" dirty="0" smtClean="0"/>
          </a:p>
          <a:p>
            <a:r>
              <a:rPr lang="en-US" dirty="0" smtClean="0"/>
              <a:t>We can</a:t>
            </a:r>
            <a:r>
              <a:rPr lang="en-US" baseline="0" dirty="0" smtClean="0"/>
              <a:t> </a:t>
            </a:r>
            <a:r>
              <a:rPr lang="en-US" dirty="0" smtClean="0"/>
              <a:t>learn to draw on the experiences of NA</a:t>
            </a:r>
            <a:r>
              <a:rPr lang="en-US" baseline="0" dirty="0" smtClean="0"/>
              <a:t> </a:t>
            </a:r>
            <a:r>
              <a:rPr lang="en-US" dirty="0" smtClean="0"/>
              <a:t>members to fulfill the commitments we make</a:t>
            </a:r>
            <a:r>
              <a:rPr lang="en-US" baseline="0" dirty="0" smtClean="0"/>
              <a:t> </a:t>
            </a:r>
            <a:r>
              <a:rPr lang="en-US" dirty="0" smtClean="0"/>
              <a:t>to professionals. </a:t>
            </a:r>
          </a:p>
          <a:p>
            <a:endParaRPr lang="en-US" dirty="0" smtClean="0"/>
          </a:p>
          <a:p>
            <a:r>
              <a:rPr lang="en-US" dirty="0" smtClean="0"/>
              <a:t>In the event that something</a:t>
            </a:r>
            <a:r>
              <a:rPr lang="en-US" baseline="0" dirty="0" smtClean="0"/>
              <a:t> </a:t>
            </a:r>
            <a:r>
              <a:rPr lang="en-US" dirty="0" smtClean="0"/>
              <a:t>prevents us from our keeping an appointment,</a:t>
            </a:r>
            <a:r>
              <a:rPr lang="en-US" baseline="0" dirty="0" smtClean="0"/>
              <a:t> </a:t>
            </a:r>
            <a:r>
              <a:rPr lang="en-US" dirty="0" smtClean="0"/>
              <a:t>we can ask a fellow member to fulfill our</a:t>
            </a:r>
            <a:r>
              <a:rPr lang="en-US" baseline="0" dirty="0" smtClean="0"/>
              <a:t> </a:t>
            </a:r>
            <a:r>
              <a:rPr lang="en-US" dirty="0" smtClean="0"/>
              <a:t>commitment for us and notify the person with</a:t>
            </a:r>
            <a:r>
              <a:rPr lang="en-US" baseline="0" dirty="0" smtClean="0"/>
              <a:t> </a:t>
            </a:r>
            <a:r>
              <a:rPr lang="en-US" dirty="0" smtClean="0"/>
              <a:t>whom we have the commitment to let them</a:t>
            </a:r>
            <a:r>
              <a:rPr lang="en-US" baseline="0" dirty="0" smtClean="0"/>
              <a:t> </a:t>
            </a:r>
            <a:r>
              <a:rPr lang="en-US" dirty="0" smtClean="0"/>
              <a:t>know someone else will be coming in our place.</a:t>
            </a:r>
            <a:endParaRPr lang="en-US" dirty="0"/>
          </a:p>
        </p:txBody>
      </p:sp>
      <p:sp>
        <p:nvSpPr>
          <p:cNvPr id="4" name="Slide Number Placeholder 3"/>
          <p:cNvSpPr>
            <a:spLocks noGrp="1"/>
          </p:cNvSpPr>
          <p:nvPr>
            <p:ph type="sldNum" sz="quarter" idx="10"/>
          </p:nvPr>
        </p:nvSpPr>
        <p:spPr/>
        <p:txBody>
          <a:bodyPr/>
          <a:lstStyle/>
          <a:p>
            <a:fld id="{139F863D-802F-4B96-8371-E1534944A9EF}" type="slidenum">
              <a:rPr lang="en-US" smtClean="0"/>
              <a:pPr/>
              <a:t>13</a:t>
            </a:fld>
            <a:endParaRPr lang="en-US"/>
          </a:p>
        </p:txBody>
      </p:sp>
    </p:spTree>
    <p:extLst>
      <p:ext uri="{BB962C8B-B14F-4D97-AF65-F5344CB8AC3E}">
        <p14:creationId xmlns="" xmlns:p14="http://schemas.microsoft.com/office/powerpoint/2010/main" val="2429642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9F863D-802F-4B96-8371-E1534944A9EF}" type="slidenum">
              <a:rPr lang="en-US" smtClean="0"/>
              <a:pPr/>
              <a:t>14</a:t>
            </a:fld>
            <a:endParaRPr lang="en-US"/>
          </a:p>
        </p:txBody>
      </p:sp>
    </p:spTree>
    <p:extLst>
      <p:ext uri="{BB962C8B-B14F-4D97-AF65-F5344CB8AC3E}">
        <p14:creationId xmlns="" xmlns:p14="http://schemas.microsoft.com/office/powerpoint/2010/main" val="38659592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218E96-A16D-48E4-A50B-D0EECE33EC1A}"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9441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218E96-A16D-48E4-A50B-D0EECE33EC1A}"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53140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218E96-A16D-48E4-A50B-D0EECE33EC1A}"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627831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218E96-A16D-48E4-A50B-D0EECE33EC1A}" type="datetimeFigureOut">
              <a:rPr lang="en-US" smtClean="0"/>
              <a:pPr/>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897278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218E96-A16D-48E4-A50B-D0EECE33EC1A}" type="datetimeFigureOut">
              <a:rPr lang="en-US" smtClean="0"/>
              <a:pPr/>
              <a:t>5/7/2012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528889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218E96-A16D-48E4-A50B-D0EECE33EC1A}" type="datetimeFigureOut">
              <a:rPr lang="en-US" smtClean="0"/>
              <a:pPr/>
              <a:t>5/7/2012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2065954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218E96-A16D-48E4-A50B-D0EECE33EC1A}" type="datetimeFigureOut">
              <a:rPr lang="en-US" smtClean="0"/>
              <a:pPr/>
              <a:t>5/7/2012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073926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18E96-A16D-48E4-A50B-D0EECE33EC1A}" type="datetimeFigureOut">
              <a:rPr lang="en-US" smtClean="0"/>
              <a:pPr/>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111580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218E96-A16D-48E4-A50B-D0EECE33EC1A}" type="datetimeFigureOut">
              <a:rPr lang="en-US" smtClean="0"/>
              <a:pPr/>
              <a:t>5/7/2012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728244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218E96-A16D-48E4-A50B-D0EECE33EC1A}"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33264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218E96-A16D-48E4-A50B-D0EECE33EC1A}" type="datetimeFigureOut">
              <a:rPr lang="en-US" smtClean="0"/>
              <a:pPr/>
              <a:t>5/7/2012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1130692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68000"/>
            <a:duotone>
              <a:schemeClr val="accent1">
                <a:shade val="45000"/>
                <a:satMod val="135000"/>
              </a:schemeClr>
              <a:prstClr val="white"/>
            </a:duotone>
            <a:extLst>
              <a:ext uri="{BEBA8EAE-BF5A-486C-A8C5-ECC9F3942E4B}">
                <a14:imgProps xmlns="" xmlns:a14="http://schemas.microsoft.com/office/drawing/2010/main">
                  <a14:imgLayer r:embed="rId14">
                    <a14:imgEffect>
                      <a14:sharpenSoften amount="-60000"/>
                    </a14:imgEffect>
                    <a14:imgEffect>
                      <a14:colorTemperature colorTemp="8500"/>
                    </a14:imgEffect>
                    <a14:imgEffect>
                      <a14:saturation sat="115000"/>
                    </a14:imgEffect>
                    <a14:imgEffect>
                      <a14:brightnessContrast bright="-8000" contrast="1000"/>
                    </a14:imgEffect>
                  </a14:imgLayer>
                </a14:imgProps>
              </a:ext>
            </a:extLst>
          </a:blip>
          <a:srcRect/>
          <a:stretch>
            <a:fillRect l="-9000" r="-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218E96-A16D-48E4-A50B-D0EECE33EC1A}" type="datetimeFigureOut">
              <a:rPr lang="en-US" smtClean="0"/>
              <a:pPr/>
              <a:t>5/7/2012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A86E0-2AA8-4FDD-9A7D-512A82EEC5FF}" type="slidenum">
              <a:rPr lang="en-US" smtClean="0"/>
              <a:pPr/>
              <a:t>‹#›</a:t>
            </a:fld>
            <a:endParaRPr lang="en-US"/>
          </a:p>
        </p:txBody>
      </p:sp>
    </p:spTree>
    <p:extLst>
      <p:ext uri="{BB962C8B-B14F-4D97-AF65-F5344CB8AC3E}">
        <p14:creationId xmlns="" xmlns:p14="http://schemas.microsoft.com/office/powerpoint/2010/main" val="3293144901"/>
      </p:ext>
    </p:extLst>
  </p:cSld>
  <p:clrMap bg1="dk1" tx1="lt1" bg2="dk2" tx2="lt2" accent1="accent1" accent2="accent2" accent3="accent3" accent4="accent4" accent5="accent5" accent6="accent6" hlink="hlink" folHlink="folHlink"/>
  <p:sldLayoutIdLst>
    <p:sldLayoutId id="2147484069"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0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080" y="40700"/>
            <a:ext cx="9144000" cy="2800767"/>
          </a:xfrm>
          <a:prstGeom prst="rect">
            <a:avLst/>
          </a:prstGeom>
        </p:spPr>
        <p:txBody>
          <a:bodyPr wrap="square">
            <a:spAutoFit/>
          </a:bodyPr>
          <a:lstStyle/>
          <a:p>
            <a:pPr algn="ctr"/>
            <a:r>
              <a:rPr lang="en-US" sz="3600" b="1" dirty="0">
                <a:solidFill>
                  <a:schemeClr val="bg1"/>
                </a:solidFill>
              </a:rPr>
              <a:t>The Twelve Traditions of </a:t>
            </a:r>
            <a:r>
              <a:rPr lang="en-US" sz="3600" b="1" dirty="0" smtClean="0">
                <a:solidFill>
                  <a:schemeClr val="bg1"/>
                </a:solidFill>
              </a:rPr>
              <a:t>NA</a:t>
            </a:r>
          </a:p>
          <a:p>
            <a:endParaRPr lang="en-US" sz="2000" b="1" dirty="0">
              <a:solidFill>
                <a:schemeClr val="bg1"/>
              </a:solidFill>
            </a:endParaRPr>
          </a:p>
          <a:p>
            <a:pPr algn="ctr"/>
            <a:r>
              <a:rPr lang="en-US" sz="2000" i="1" dirty="0" smtClean="0">
                <a:solidFill>
                  <a:schemeClr val="bg1"/>
                </a:solidFill>
              </a:rPr>
              <a:t>	We </a:t>
            </a:r>
            <a:r>
              <a:rPr lang="en-US" sz="2000" i="1" dirty="0">
                <a:solidFill>
                  <a:schemeClr val="bg1"/>
                </a:solidFill>
              </a:rPr>
              <a:t>keep what we have only with vigilance, and just </a:t>
            </a:r>
            <a:r>
              <a:rPr lang="en-US" sz="2000" i="1" dirty="0" smtClean="0">
                <a:solidFill>
                  <a:schemeClr val="bg1"/>
                </a:solidFill>
              </a:rPr>
              <a:t>as Freedom </a:t>
            </a:r>
            <a:r>
              <a:rPr lang="en-US" sz="2000" i="1" dirty="0">
                <a:solidFill>
                  <a:schemeClr val="bg1"/>
                </a:solidFill>
              </a:rPr>
              <a:t>for the individual comes from the Twelve Steps, </a:t>
            </a:r>
            <a:r>
              <a:rPr lang="en-US" sz="2000" i="1" dirty="0" smtClean="0">
                <a:solidFill>
                  <a:schemeClr val="bg1"/>
                </a:solidFill>
              </a:rPr>
              <a:t>so freedom </a:t>
            </a:r>
            <a:r>
              <a:rPr lang="en-US" sz="2000" i="1" dirty="0">
                <a:solidFill>
                  <a:schemeClr val="bg1"/>
                </a:solidFill>
              </a:rPr>
              <a:t>for the group springs from our Traditions</a:t>
            </a:r>
            <a:r>
              <a:rPr lang="en-US" sz="2000" i="1" dirty="0" smtClean="0">
                <a:solidFill>
                  <a:schemeClr val="bg1"/>
                </a:solidFill>
              </a:rPr>
              <a:t>.</a:t>
            </a:r>
          </a:p>
          <a:p>
            <a:pPr algn="ctr"/>
            <a:endParaRPr lang="en-US" sz="2000" i="1" dirty="0">
              <a:solidFill>
                <a:schemeClr val="bg1"/>
              </a:solidFill>
            </a:endParaRPr>
          </a:p>
          <a:p>
            <a:pPr algn="ctr"/>
            <a:r>
              <a:rPr lang="en-US" sz="2000" i="1" dirty="0" smtClean="0">
                <a:solidFill>
                  <a:schemeClr val="bg1"/>
                </a:solidFill>
              </a:rPr>
              <a:t>	As </a:t>
            </a:r>
            <a:r>
              <a:rPr lang="en-US" sz="2000" i="1" dirty="0">
                <a:solidFill>
                  <a:schemeClr val="bg1"/>
                </a:solidFill>
              </a:rPr>
              <a:t>long as the ties that bind us together are stronger </a:t>
            </a:r>
            <a:r>
              <a:rPr lang="en-US" sz="2000" i="1" dirty="0" smtClean="0">
                <a:solidFill>
                  <a:schemeClr val="bg1"/>
                </a:solidFill>
              </a:rPr>
              <a:t>than those </a:t>
            </a:r>
            <a:r>
              <a:rPr lang="en-US" sz="2000" i="1" dirty="0">
                <a:solidFill>
                  <a:schemeClr val="bg1"/>
                </a:solidFill>
              </a:rPr>
              <a:t>that would tear us apart, all will be well.</a:t>
            </a:r>
          </a:p>
        </p:txBody>
      </p:sp>
      <p:sp>
        <p:nvSpPr>
          <p:cNvPr id="3" name="Rectangle 2"/>
          <p:cNvSpPr/>
          <p:nvPr/>
        </p:nvSpPr>
        <p:spPr>
          <a:xfrm>
            <a:off x="5080" y="3810000"/>
            <a:ext cx="9138920" cy="1815882"/>
          </a:xfrm>
          <a:prstGeom prst="rect">
            <a:avLst/>
          </a:prstGeom>
        </p:spPr>
        <p:txBody>
          <a:bodyPr wrap="square">
            <a:spAutoFit/>
          </a:bodyPr>
          <a:lstStyle/>
          <a:p>
            <a:pPr algn="ctr"/>
            <a:r>
              <a:rPr lang="en-US" sz="3200" b="1" dirty="0">
                <a:solidFill>
                  <a:schemeClr val="bg1"/>
                </a:solidFill>
              </a:rPr>
              <a:t>The </a:t>
            </a:r>
            <a:r>
              <a:rPr lang="en-US" sz="3200" b="1" dirty="0" smtClean="0">
                <a:solidFill>
                  <a:schemeClr val="bg1"/>
                </a:solidFill>
              </a:rPr>
              <a:t>Difference </a:t>
            </a:r>
            <a:r>
              <a:rPr lang="en-US" sz="3200" b="1" dirty="0">
                <a:solidFill>
                  <a:schemeClr val="bg1"/>
                </a:solidFill>
              </a:rPr>
              <a:t>B</a:t>
            </a:r>
            <a:r>
              <a:rPr lang="en-US" sz="3200" b="1" dirty="0" smtClean="0">
                <a:solidFill>
                  <a:schemeClr val="bg1"/>
                </a:solidFill>
              </a:rPr>
              <a:t>etween </a:t>
            </a:r>
            <a:r>
              <a:rPr lang="en-US" sz="3200" b="1" dirty="0">
                <a:solidFill>
                  <a:schemeClr val="bg1"/>
                </a:solidFill>
              </a:rPr>
              <a:t>the Steps and Traditions </a:t>
            </a:r>
          </a:p>
          <a:p>
            <a:pPr algn="ctr"/>
            <a:endParaRPr lang="en-US" sz="2000" b="1" dirty="0" smtClean="0">
              <a:solidFill>
                <a:schemeClr val="bg1"/>
              </a:solidFill>
            </a:endParaRPr>
          </a:p>
          <a:p>
            <a:pPr algn="ctr"/>
            <a:r>
              <a:rPr lang="en-US" sz="2000" i="1" dirty="0" smtClean="0">
                <a:solidFill>
                  <a:schemeClr val="bg1"/>
                </a:solidFill>
              </a:rPr>
              <a:t>	</a:t>
            </a:r>
            <a:r>
              <a:rPr lang="en-US" sz="2000" dirty="0" smtClean="0">
                <a:solidFill>
                  <a:schemeClr val="bg1"/>
                </a:solidFill>
              </a:rPr>
              <a:t>Steps </a:t>
            </a:r>
            <a:r>
              <a:rPr lang="en-US" sz="2000" dirty="0">
                <a:solidFill>
                  <a:schemeClr val="bg1"/>
                </a:solidFill>
              </a:rPr>
              <a:t>describe a process of internal personal recovery for the individual Addict </a:t>
            </a:r>
            <a:r>
              <a:rPr lang="en-US" sz="2000" dirty="0" smtClean="0">
                <a:solidFill>
                  <a:schemeClr val="bg1"/>
                </a:solidFill>
              </a:rPr>
              <a:t>and the Traditions </a:t>
            </a:r>
            <a:r>
              <a:rPr lang="en-US" sz="2000" dirty="0">
                <a:solidFill>
                  <a:schemeClr val="bg1"/>
                </a:solidFill>
              </a:rPr>
              <a:t>describe a set of principals or conditions that define the </a:t>
            </a:r>
            <a:r>
              <a:rPr lang="en-US" sz="2000" dirty="0" smtClean="0">
                <a:solidFill>
                  <a:schemeClr val="bg1"/>
                </a:solidFill>
              </a:rPr>
              <a:t>external environment </a:t>
            </a:r>
            <a:r>
              <a:rPr lang="en-US" sz="2000" dirty="0">
                <a:solidFill>
                  <a:schemeClr val="bg1"/>
                </a:solidFill>
              </a:rPr>
              <a:t>of a Group.</a:t>
            </a:r>
          </a:p>
        </p:txBody>
      </p:sp>
    </p:spTree>
    <p:extLst>
      <p:ext uri="{BB962C8B-B14F-4D97-AF65-F5344CB8AC3E}">
        <p14:creationId xmlns="" xmlns:p14="http://schemas.microsoft.com/office/powerpoint/2010/main" val="31649894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1524000"/>
            <a:ext cx="9067800" cy="3754874"/>
          </a:xfrm>
          <a:prstGeom prst="rect">
            <a:avLst/>
          </a:prstGeom>
        </p:spPr>
        <p:txBody>
          <a:bodyPr wrap="square">
            <a:spAutoFit/>
          </a:bodyPr>
          <a:lstStyle/>
          <a:p>
            <a:pPr marL="285750" indent="-285750">
              <a:buFont typeface="Arial" pitchFamily="34" charset="0"/>
              <a:buChar char="•"/>
            </a:pPr>
            <a:r>
              <a:rPr lang="en-US" dirty="0" smtClean="0">
                <a:solidFill>
                  <a:schemeClr val="bg1"/>
                </a:solidFill>
              </a:rPr>
              <a:t>We </a:t>
            </a:r>
            <a:r>
              <a:rPr lang="en-US" dirty="0">
                <a:solidFill>
                  <a:schemeClr val="bg1"/>
                </a:solidFill>
              </a:rPr>
              <a:t>are part </a:t>
            </a:r>
            <a:r>
              <a:rPr lang="en-US" dirty="0" smtClean="0">
                <a:solidFill>
                  <a:schemeClr val="bg1"/>
                </a:solidFill>
              </a:rPr>
              <a:t>of a </a:t>
            </a:r>
            <a:r>
              <a:rPr lang="en-US" dirty="0">
                <a:solidFill>
                  <a:schemeClr val="bg1"/>
                </a:solidFill>
              </a:rPr>
              <a:t>much greater whole. </a:t>
            </a:r>
            <a:endParaRPr lang="en-US" dirty="0" smtClean="0">
              <a:solidFill>
                <a:schemeClr val="bg1"/>
              </a:solidFill>
            </a:endParaRPr>
          </a:p>
          <a:p>
            <a:pPr marL="285750" indent="-285750">
              <a:buFont typeface="Arial" pitchFamily="34" charset="0"/>
              <a:buChar char="•"/>
            </a:pPr>
            <a:endParaRPr lang="en-US" dirty="0" smtClean="0">
              <a:solidFill>
                <a:schemeClr val="bg1"/>
              </a:solidFill>
            </a:endParaRPr>
          </a:p>
          <a:p>
            <a:pPr marL="285750" indent="-285750">
              <a:buFont typeface="Arial" pitchFamily="34" charset="0"/>
              <a:buChar char="•"/>
            </a:pPr>
            <a:r>
              <a:rPr lang="en-US" dirty="0" smtClean="0">
                <a:solidFill>
                  <a:schemeClr val="bg1"/>
                </a:solidFill>
              </a:rPr>
              <a:t>Addicts </a:t>
            </a:r>
            <a:r>
              <a:rPr lang="en-US" dirty="0">
                <a:solidFill>
                  <a:schemeClr val="bg1"/>
                </a:solidFill>
              </a:rPr>
              <a:t>apply the principles of </a:t>
            </a:r>
            <a:r>
              <a:rPr lang="en-US" dirty="0" smtClean="0">
                <a:solidFill>
                  <a:schemeClr val="bg1"/>
                </a:solidFill>
              </a:rPr>
              <a:t>Narcotics Anonymous </a:t>
            </a:r>
            <a:r>
              <a:rPr lang="en-US" dirty="0">
                <a:solidFill>
                  <a:schemeClr val="bg1"/>
                </a:solidFill>
              </a:rPr>
              <a:t>in their personal recovery across town and around </a:t>
            </a:r>
            <a:r>
              <a:rPr lang="en-US" dirty="0" smtClean="0">
                <a:solidFill>
                  <a:schemeClr val="bg1"/>
                </a:solidFill>
              </a:rPr>
              <a:t>the world</a:t>
            </a:r>
            <a:r>
              <a:rPr lang="en-US" dirty="0">
                <a:solidFill>
                  <a:schemeClr val="bg1"/>
                </a:solidFill>
              </a:rPr>
              <a:t>. </a:t>
            </a:r>
            <a:endParaRPr lang="en-US" dirty="0" smtClean="0">
              <a:solidFill>
                <a:schemeClr val="bg1"/>
              </a:solidFill>
            </a:endParaRPr>
          </a:p>
          <a:p>
            <a:pPr marL="285750" indent="-285750">
              <a:buFont typeface="Arial" pitchFamily="34" charset="0"/>
              <a:buChar char="•"/>
            </a:pPr>
            <a:endParaRPr lang="en-US" dirty="0" smtClean="0">
              <a:solidFill>
                <a:schemeClr val="bg1"/>
              </a:solidFill>
            </a:endParaRPr>
          </a:p>
          <a:p>
            <a:pPr marL="285750" indent="-285750">
              <a:buFont typeface="Arial" pitchFamily="34" charset="0"/>
              <a:buChar char="•"/>
            </a:pPr>
            <a:r>
              <a:rPr lang="en-US" dirty="0" smtClean="0">
                <a:solidFill>
                  <a:schemeClr val="bg1"/>
                </a:solidFill>
              </a:rPr>
              <a:t>Just </a:t>
            </a:r>
            <a:r>
              <a:rPr lang="en-US" dirty="0">
                <a:solidFill>
                  <a:schemeClr val="bg1"/>
                </a:solidFill>
              </a:rPr>
              <a:t>as we learned in early recovery that we need each </a:t>
            </a:r>
            <a:r>
              <a:rPr lang="en-US" dirty="0" smtClean="0">
                <a:solidFill>
                  <a:schemeClr val="bg1"/>
                </a:solidFill>
              </a:rPr>
              <a:t>other to </a:t>
            </a:r>
            <a:r>
              <a:rPr lang="en-US" dirty="0">
                <a:solidFill>
                  <a:schemeClr val="bg1"/>
                </a:solidFill>
              </a:rPr>
              <a:t>stay clean, we come to believe that all of us, every NA </a:t>
            </a:r>
            <a:r>
              <a:rPr lang="en-US" dirty="0" smtClean="0">
                <a:solidFill>
                  <a:schemeClr val="bg1"/>
                </a:solidFill>
              </a:rPr>
              <a:t>meeting and </a:t>
            </a:r>
            <a:r>
              <a:rPr lang="en-US" dirty="0">
                <a:solidFill>
                  <a:schemeClr val="bg1"/>
                </a:solidFill>
              </a:rPr>
              <a:t>group, are interdependent. </a:t>
            </a:r>
            <a:endParaRPr lang="en-US" dirty="0" smtClean="0">
              <a:solidFill>
                <a:schemeClr val="bg1"/>
              </a:solidFill>
            </a:endParaRPr>
          </a:p>
          <a:p>
            <a:pPr marL="285750" indent="-285750">
              <a:buFont typeface="Arial" pitchFamily="34" charset="0"/>
              <a:buChar char="•"/>
            </a:pPr>
            <a:endParaRPr lang="en-US" dirty="0" smtClean="0">
              <a:solidFill>
                <a:schemeClr val="bg1"/>
              </a:solidFill>
            </a:endParaRPr>
          </a:p>
          <a:p>
            <a:pPr marL="285750" indent="-285750">
              <a:buFont typeface="Arial" pitchFamily="34" charset="0"/>
              <a:buChar char="•"/>
            </a:pPr>
            <a:r>
              <a:rPr lang="en-US" dirty="0" smtClean="0">
                <a:solidFill>
                  <a:schemeClr val="bg1"/>
                </a:solidFill>
              </a:rPr>
              <a:t>We </a:t>
            </a:r>
            <a:r>
              <a:rPr lang="en-US" dirty="0">
                <a:solidFill>
                  <a:schemeClr val="bg1"/>
                </a:solidFill>
              </a:rPr>
              <a:t>share an equal membership </a:t>
            </a:r>
            <a:r>
              <a:rPr lang="en-US" dirty="0" smtClean="0">
                <a:solidFill>
                  <a:schemeClr val="bg1"/>
                </a:solidFill>
              </a:rPr>
              <a:t>in NA</a:t>
            </a:r>
            <a:r>
              <a:rPr lang="en-US" dirty="0">
                <a:solidFill>
                  <a:schemeClr val="bg1"/>
                </a:solidFill>
              </a:rPr>
              <a:t>, and we all have an interest in maintaining the unity that </a:t>
            </a:r>
            <a:r>
              <a:rPr lang="en-US" dirty="0" smtClean="0">
                <a:solidFill>
                  <a:schemeClr val="bg1"/>
                </a:solidFill>
              </a:rPr>
              <a:t>underlies its </a:t>
            </a:r>
            <a:r>
              <a:rPr lang="en-US" dirty="0">
                <a:solidFill>
                  <a:schemeClr val="bg1"/>
                </a:solidFill>
              </a:rPr>
              <a:t>common welfare. </a:t>
            </a:r>
            <a:endParaRPr lang="en-US" dirty="0" smtClean="0">
              <a:solidFill>
                <a:schemeClr val="bg1"/>
              </a:solidFill>
            </a:endParaRPr>
          </a:p>
          <a:p>
            <a:pPr marL="285750" indent="-285750">
              <a:buFont typeface="Arial" pitchFamily="34" charset="0"/>
              <a:buChar char="•"/>
            </a:pPr>
            <a:endParaRPr lang="en-US" dirty="0" smtClean="0">
              <a:solidFill>
                <a:schemeClr val="bg1"/>
              </a:solidFill>
            </a:endParaRPr>
          </a:p>
          <a:p>
            <a:pPr algn="ctr"/>
            <a:r>
              <a:rPr lang="en-US" sz="2000" b="1" dirty="0" smtClean="0">
                <a:solidFill>
                  <a:schemeClr val="bg1"/>
                </a:solidFill>
              </a:rPr>
              <a:t>Unity </a:t>
            </a:r>
            <a:r>
              <a:rPr lang="en-US" sz="2000" b="1" dirty="0">
                <a:solidFill>
                  <a:schemeClr val="bg1"/>
                </a:solidFill>
              </a:rPr>
              <a:t>is the spirit that joins thousands </a:t>
            </a:r>
            <a:r>
              <a:rPr lang="en-US" sz="2000" b="1" dirty="0" smtClean="0">
                <a:solidFill>
                  <a:schemeClr val="bg1"/>
                </a:solidFill>
              </a:rPr>
              <a:t>of members </a:t>
            </a:r>
            <a:r>
              <a:rPr lang="en-US" sz="2000" b="1" dirty="0">
                <a:solidFill>
                  <a:schemeClr val="bg1"/>
                </a:solidFill>
              </a:rPr>
              <a:t>around the world in a spiritual fellowship that has the </a:t>
            </a:r>
            <a:r>
              <a:rPr lang="en-US" sz="2000" b="1" dirty="0" smtClean="0">
                <a:solidFill>
                  <a:schemeClr val="bg1"/>
                </a:solidFill>
              </a:rPr>
              <a:t>power to </a:t>
            </a:r>
            <a:r>
              <a:rPr lang="en-US" sz="2000" b="1" dirty="0">
                <a:solidFill>
                  <a:schemeClr val="bg1"/>
                </a:solidFill>
              </a:rPr>
              <a:t>change lives</a:t>
            </a:r>
            <a:r>
              <a:rPr lang="en-US" sz="2000" b="1" dirty="0" smtClean="0">
                <a:solidFill>
                  <a:schemeClr val="bg1"/>
                </a:solidFill>
              </a:rPr>
              <a:t>.</a:t>
            </a:r>
            <a:endParaRPr lang="en-US" sz="2000" b="1" dirty="0">
              <a:solidFill>
                <a:schemeClr val="bg1"/>
              </a:solidFill>
            </a:endParaRPr>
          </a:p>
        </p:txBody>
      </p:sp>
      <p:sp>
        <p:nvSpPr>
          <p:cNvPr id="3" name="Rectangle 2"/>
          <p:cNvSpPr/>
          <p:nvPr/>
        </p:nvSpPr>
        <p:spPr>
          <a:xfrm>
            <a:off x="0" y="228600"/>
            <a:ext cx="9067800" cy="1077218"/>
          </a:xfrm>
          <a:prstGeom prst="rect">
            <a:avLst/>
          </a:prstGeom>
        </p:spPr>
        <p:txBody>
          <a:bodyPr wrap="square">
            <a:spAutoFit/>
          </a:bodyPr>
          <a:lstStyle/>
          <a:p>
            <a:r>
              <a:rPr lang="en-US" sz="2400" b="1" dirty="0">
                <a:solidFill>
                  <a:schemeClr val="bg1"/>
                </a:solidFill>
              </a:rPr>
              <a:t>Tradition One</a:t>
            </a:r>
          </a:p>
          <a:p>
            <a:r>
              <a:rPr lang="en-US" dirty="0">
                <a:solidFill>
                  <a:schemeClr val="bg1"/>
                </a:solidFill>
              </a:rPr>
              <a:t>	</a:t>
            </a:r>
            <a:r>
              <a:rPr lang="en-US" sz="2000" i="1" dirty="0">
                <a:solidFill>
                  <a:schemeClr val="bg1"/>
                </a:solidFill>
              </a:rPr>
              <a:t>Our common welfare should come </a:t>
            </a:r>
            <a:r>
              <a:rPr lang="en-US" sz="2000" i="1" dirty="0" smtClean="0">
                <a:solidFill>
                  <a:schemeClr val="bg1"/>
                </a:solidFill>
              </a:rPr>
              <a:t>first</a:t>
            </a:r>
            <a:r>
              <a:rPr lang="en-US" sz="2000" i="1" dirty="0">
                <a:solidFill>
                  <a:schemeClr val="bg1"/>
                </a:solidFill>
              </a:rPr>
              <a:t>; personal recovery depends on </a:t>
            </a:r>
            <a:r>
              <a:rPr lang="en-US" sz="2000" i="1" dirty="0" smtClean="0">
                <a:solidFill>
                  <a:schemeClr val="bg1"/>
                </a:solidFill>
              </a:rPr>
              <a:t>NA unity</a:t>
            </a:r>
            <a:endParaRPr lang="en-US" sz="2000" i="1" dirty="0">
              <a:solidFill>
                <a:schemeClr val="bg1"/>
              </a:solidFill>
            </a:endParaRPr>
          </a:p>
        </p:txBody>
      </p:sp>
    </p:spTree>
    <p:extLst>
      <p:ext uri="{BB962C8B-B14F-4D97-AF65-F5344CB8AC3E}">
        <p14:creationId xmlns="" xmlns:p14="http://schemas.microsoft.com/office/powerpoint/2010/main" val="18197085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0480" y="0"/>
            <a:ext cx="9144000" cy="1384995"/>
          </a:xfrm>
          <a:prstGeom prst="rect">
            <a:avLst/>
          </a:prstGeom>
        </p:spPr>
        <p:txBody>
          <a:bodyPr wrap="square">
            <a:spAutoFit/>
          </a:bodyPr>
          <a:lstStyle/>
          <a:p>
            <a:r>
              <a:rPr lang="en-US" sz="2400" b="1" dirty="0" smtClean="0">
                <a:solidFill>
                  <a:schemeClr val="bg1"/>
                </a:solidFill>
              </a:rPr>
              <a:t>Tradition Two</a:t>
            </a:r>
          </a:p>
          <a:p>
            <a:r>
              <a:rPr lang="en-US" dirty="0">
                <a:solidFill>
                  <a:schemeClr val="bg1"/>
                </a:solidFill>
              </a:rPr>
              <a:t>	</a:t>
            </a:r>
            <a:r>
              <a:rPr lang="en-US" sz="2000" i="1" dirty="0" smtClean="0">
                <a:solidFill>
                  <a:schemeClr val="bg1"/>
                </a:solidFill>
              </a:rPr>
              <a:t>For </a:t>
            </a:r>
            <a:r>
              <a:rPr lang="en-US" sz="2000" i="1" dirty="0">
                <a:solidFill>
                  <a:schemeClr val="bg1"/>
                </a:solidFill>
              </a:rPr>
              <a:t>our group purpose there is but one ultimate </a:t>
            </a:r>
            <a:r>
              <a:rPr lang="en-US" sz="2000" i="1" dirty="0" smtClean="0">
                <a:solidFill>
                  <a:schemeClr val="bg1"/>
                </a:solidFill>
              </a:rPr>
              <a:t>authority—a </a:t>
            </a:r>
            <a:r>
              <a:rPr lang="en-US" sz="2000" i="1" dirty="0">
                <a:solidFill>
                  <a:schemeClr val="bg1"/>
                </a:solidFill>
              </a:rPr>
              <a:t>loving God </a:t>
            </a:r>
            <a:r>
              <a:rPr lang="en-US" sz="2000" i="1" dirty="0" smtClean="0">
                <a:solidFill>
                  <a:schemeClr val="bg1"/>
                </a:solidFill>
              </a:rPr>
              <a:t>as He may </a:t>
            </a:r>
            <a:r>
              <a:rPr lang="en-US" sz="2000" i="1" dirty="0">
                <a:solidFill>
                  <a:schemeClr val="bg1"/>
                </a:solidFill>
              </a:rPr>
              <a:t>express Himself in our </a:t>
            </a:r>
            <a:r>
              <a:rPr lang="en-US" sz="2000" i="1" dirty="0" smtClean="0">
                <a:solidFill>
                  <a:schemeClr val="bg1"/>
                </a:solidFill>
              </a:rPr>
              <a:t>group conscience</a:t>
            </a:r>
            <a:r>
              <a:rPr lang="en-US" sz="2000" i="1" dirty="0">
                <a:solidFill>
                  <a:schemeClr val="bg1"/>
                </a:solidFill>
              </a:rPr>
              <a:t>. Our leaders are but trusted </a:t>
            </a:r>
            <a:r>
              <a:rPr lang="en-US" sz="2000" i="1" dirty="0" smtClean="0">
                <a:solidFill>
                  <a:schemeClr val="bg1"/>
                </a:solidFill>
              </a:rPr>
              <a:t>servants</a:t>
            </a:r>
            <a:r>
              <a:rPr lang="en-US" sz="2000" i="1" dirty="0">
                <a:solidFill>
                  <a:schemeClr val="bg1"/>
                </a:solidFill>
              </a:rPr>
              <a:t>; they </a:t>
            </a:r>
            <a:r>
              <a:rPr lang="en-US" sz="2000" i="1" dirty="0" smtClean="0">
                <a:solidFill>
                  <a:schemeClr val="bg1"/>
                </a:solidFill>
              </a:rPr>
              <a:t>do not </a:t>
            </a:r>
            <a:r>
              <a:rPr lang="en-US" sz="2000" i="1" dirty="0">
                <a:solidFill>
                  <a:schemeClr val="bg1"/>
                </a:solidFill>
              </a:rPr>
              <a:t>govern.</a:t>
            </a:r>
          </a:p>
        </p:txBody>
      </p:sp>
      <p:sp>
        <p:nvSpPr>
          <p:cNvPr id="3" name="Rectangle 2"/>
          <p:cNvSpPr/>
          <p:nvPr/>
        </p:nvSpPr>
        <p:spPr>
          <a:xfrm>
            <a:off x="-19050" y="1447800"/>
            <a:ext cx="9144000" cy="3693319"/>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Tradition Two builds on the practical foundation of Tradition One</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begin with unity, founded on the strength of our commitment </a:t>
            </a:r>
            <a:r>
              <a:rPr lang="en-US" dirty="0" smtClean="0">
                <a:solidFill>
                  <a:schemeClr val="bg1"/>
                </a:solidFill>
                <a:latin typeface="Garamond" pitchFamily="18" charset="0"/>
              </a:rPr>
              <a:t>to recovery </a:t>
            </a:r>
            <a:r>
              <a:rPr lang="en-US" dirty="0">
                <a:solidFill>
                  <a:schemeClr val="bg1"/>
                </a:solidFill>
                <a:latin typeface="Garamond" pitchFamily="18" charset="0"/>
              </a:rPr>
              <a:t>in Narcotics Anonymous.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Our </a:t>
            </a:r>
            <a:r>
              <a:rPr lang="en-US" dirty="0">
                <a:solidFill>
                  <a:schemeClr val="bg1"/>
                </a:solidFill>
                <a:latin typeface="Garamond" pitchFamily="18" charset="0"/>
              </a:rPr>
              <a:t>commitment is reflected </a:t>
            </a:r>
            <a:r>
              <a:rPr lang="en-US" dirty="0" smtClean="0">
                <a:solidFill>
                  <a:schemeClr val="bg1"/>
                </a:solidFill>
                <a:latin typeface="Garamond" pitchFamily="18" charset="0"/>
              </a:rPr>
              <a:t>in service </a:t>
            </a:r>
            <a:r>
              <a:rPr lang="en-US" dirty="0">
                <a:solidFill>
                  <a:schemeClr val="bg1"/>
                </a:solidFill>
                <a:latin typeface="Garamond" pitchFamily="18" charset="0"/>
              </a:rPr>
              <a:t>that builds our common welfare: supporting a meeting, </a:t>
            </a:r>
            <a:r>
              <a:rPr lang="en-US" dirty="0" smtClean="0">
                <a:solidFill>
                  <a:schemeClr val="bg1"/>
                </a:solidFill>
                <a:latin typeface="Garamond" pitchFamily="18" charset="0"/>
              </a:rPr>
              <a:t>sharing with </a:t>
            </a:r>
            <a:r>
              <a:rPr lang="en-US" dirty="0">
                <a:solidFill>
                  <a:schemeClr val="bg1"/>
                </a:solidFill>
                <a:latin typeface="Garamond" pitchFamily="18" charset="0"/>
              </a:rPr>
              <a:t>other members, sponsorship, any of the ways in which </a:t>
            </a:r>
            <a:r>
              <a:rPr lang="en-US" dirty="0" smtClean="0">
                <a:solidFill>
                  <a:schemeClr val="bg1"/>
                </a:solidFill>
                <a:latin typeface="Garamond" pitchFamily="18" charset="0"/>
              </a:rPr>
              <a:t>we reach </a:t>
            </a:r>
            <a:r>
              <a:rPr lang="en-US" dirty="0">
                <a:solidFill>
                  <a:schemeClr val="bg1"/>
                </a:solidFill>
                <a:latin typeface="Garamond" pitchFamily="18" charset="0"/>
              </a:rPr>
              <a:t>out to other addicts.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As </a:t>
            </a:r>
            <a:r>
              <a:rPr lang="en-US" dirty="0">
                <a:solidFill>
                  <a:schemeClr val="bg1"/>
                </a:solidFill>
                <a:latin typeface="Garamond" pitchFamily="18" charset="0"/>
              </a:rPr>
              <a:t>groups</a:t>
            </a:r>
            <a:r>
              <a:rPr lang="en-US" dirty="0" smtClean="0">
                <a:solidFill>
                  <a:schemeClr val="bg1"/>
                </a:solidFill>
                <a:latin typeface="Garamond" pitchFamily="18" charset="0"/>
              </a:rPr>
              <a:t>, </a:t>
            </a:r>
            <a:r>
              <a:rPr lang="en-US" dirty="0">
                <a:solidFill>
                  <a:schemeClr val="bg1"/>
                </a:solidFill>
                <a:latin typeface="Garamond" pitchFamily="18" charset="0"/>
              </a:rPr>
              <a:t>our purpose is to </a:t>
            </a:r>
            <a:r>
              <a:rPr lang="en-US" dirty="0" smtClean="0">
                <a:solidFill>
                  <a:schemeClr val="bg1"/>
                </a:solidFill>
                <a:latin typeface="Garamond" pitchFamily="18" charset="0"/>
              </a:rPr>
              <a:t>serve, to </a:t>
            </a:r>
            <a:r>
              <a:rPr lang="en-US" dirty="0">
                <a:solidFill>
                  <a:schemeClr val="bg1"/>
                </a:solidFill>
                <a:latin typeface="Garamond" pitchFamily="18" charset="0"/>
              </a:rPr>
              <a:t>carry the message. </a:t>
            </a:r>
            <a:r>
              <a:rPr lang="en-US" dirty="0" smtClean="0">
                <a:solidFill>
                  <a:schemeClr val="bg1"/>
                </a:solidFill>
                <a:latin typeface="Garamond" pitchFamily="18" charset="0"/>
              </a:rPr>
              <a:t>Everything </a:t>
            </a:r>
            <a:r>
              <a:rPr lang="en-US" dirty="0">
                <a:solidFill>
                  <a:schemeClr val="bg1"/>
                </a:solidFill>
                <a:latin typeface="Garamond" pitchFamily="18" charset="0"/>
              </a:rPr>
              <a:t>we do in service to NA is </a:t>
            </a:r>
            <a:r>
              <a:rPr lang="en-US" dirty="0" smtClean="0">
                <a:solidFill>
                  <a:schemeClr val="bg1"/>
                </a:solidFill>
                <a:latin typeface="Garamond" pitchFamily="18" charset="0"/>
              </a:rPr>
              <a:t>related to </a:t>
            </a:r>
            <a:r>
              <a:rPr lang="en-US" dirty="0">
                <a:solidFill>
                  <a:schemeClr val="bg1"/>
                </a:solidFill>
                <a:latin typeface="Garamond" pitchFamily="18" charset="0"/>
              </a:rPr>
              <a:t>that purpose.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Without </a:t>
            </a:r>
            <a:r>
              <a:rPr lang="en-US" dirty="0">
                <a:solidFill>
                  <a:schemeClr val="bg1"/>
                </a:solidFill>
                <a:latin typeface="Garamond" pitchFamily="18" charset="0"/>
              </a:rPr>
              <a:t>direction, however, our services might </a:t>
            </a:r>
            <a:r>
              <a:rPr lang="en-US" dirty="0" smtClean="0">
                <a:solidFill>
                  <a:schemeClr val="bg1"/>
                </a:solidFill>
                <a:latin typeface="Garamond" pitchFamily="18" charset="0"/>
              </a:rPr>
              <a:t>lack consistency</a:t>
            </a:r>
            <a:r>
              <a:rPr lang="en-US" dirty="0">
                <a:solidFill>
                  <a:schemeClr val="bg1"/>
                </a:solidFill>
                <a:latin typeface="Garamond" pitchFamily="18" charset="0"/>
              </a:rPr>
              <a:t>. </a:t>
            </a:r>
            <a:r>
              <a:rPr lang="en-US" dirty="0" smtClean="0">
                <a:solidFill>
                  <a:schemeClr val="bg1"/>
                </a:solidFill>
                <a:latin typeface="Garamond" pitchFamily="18" charset="0"/>
              </a:rPr>
              <a:t>To </a:t>
            </a:r>
            <a:r>
              <a:rPr lang="en-US" dirty="0">
                <a:solidFill>
                  <a:schemeClr val="bg1"/>
                </a:solidFill>
                <a:latin typeface="Garamond" pitchFamily="18" charset="0"/>
              </a:rPr>
              <a:t>guide us in serving others, we seek direction from </a:t>
            </a:r>
            <a:r>
              <a:rPr lang="en-US" dirty="0" smtClean="0">
                <a:solidFill>
                  <a:schemeClr val="bg1"/>
                </a:solidFill>
                <a:latin typeface="Garamond" pitchFamily="18" charset="0"/>
              </a:rPr>
              <a:t>a Higher Power.</a:t>
            </a:r>
            <a:endParaRPr lang="en-US" dirty="0">
              <a:solidFill>
                <a:schemeClr val="bg1"/>
              </a:solidFill>
              <a:latin typeface="Garamond" pitchFamily="18" charset="0"/>
            </a:endParaRPr>
          </a:p>
        </p:txBody>
      </p:sp>
    </p:spTree>
    <p:extLst>
      <p:ext uri="{BB962C8B-B14F-4D97-AF65-F5344CB8AC3E}">
        <p14:creationId xmlns="" xmlns:p14="http://schemas.microsoft.com/office/powerpoint/2010/main" val="30781259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11668"/>
            <a:ext cx="8991600" cy="769441"/>
          </a:xfrm>
          <a:prstGeom prst="rect">
            <a:avLst/>
          </a:prstGeom>
        </p:spPr>
        <p:txBody>
          <a:bodyPr wrap="square">
            <a:spAutoFit/>
          </a:bodyPr>
          <a:lstStyle/>
          <a:p>
            <a:r>
              <a:rPr lang="en-US" sz="2400" b="1" dirty="0" smtClean="0">
                <a:solidFill>
                  <a:schemeClr val="bg1"/>
                </a:solidFill>
              </a:rPr>
              <a:t>Tradition Three</a:t>
            </a:r>
          </a:p>
          <a:p>
            <a:r>
              <a:rPr lang="en-US" sz="2000" dirty="0">
                <a:solidFill>
                  <a:schemeClr val="bg1"/>
                </a:solidFill>
              </a:rPr>
              <a:t>	</a:t>
            </a:r>
            <a:r>
              <a:rPr lang="en-US" sz="2000" i="1" dirty="0" smtClean="0">
                <a:solidFill>
                  <a:schemeClr val="bg1"/>
                </a:solidFill>
              </a:rPr>
              <a:t>The </a:t>
            </a:r>
            <a:r>
              <a:rPr lang="en-US" sz="2000" i="1" dirty="0">
                <a:solidFill>
                  <a:schemeClr val="bg1"/>
                </a:solidFill>
              </a:rPr>
              <a:t>only requirement for membership is a desire to stop using</a:t>
            </a:r>
            <a:r>
              <a:rPr lang="en-US" sz="2000" i="1" dirty="0"/>
              <a:t>.</a:t>
            </a:r>
          </a:p>
        </p:txBody>
      </p:sp>
      <p:sp>
        <p:nvSpPr>
          <p:cNvPr id="5" name="Rectangle 4"/>
          <p:cNvSpPr/>
          <p:nvPr/>
        </p:nvSpPr>
        <p:spPr>
          <a:xfrm>
            <a:off x="0" y="838200"/>
            <a:ext cx="9220200" cy="2585323"/>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Narcotics Anonymous offers recovery to addicts around the world</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We focus on the disease of addiction rather than any particular drug</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Our message is broad enough to attract addicts from any social class</a:t>
            </a:r>
          </a:p>
          <a:p>
            <a:r>
              <a:rPr lang="en-US" dirty="0">
                <a:solidFill>
                  <a:schemeClr val="bg1"/>
                </a:solidFill>
                <a:latin typeface="Garamond" pitchFamily="18" charset="0"/>
              </a:rPr>
              <a:t> </a:t>
            </a:r>
            <a:r>
              <a:rPr lang="en-US" dirty="0" smtClean="0">
                <a:solidFill>
                  <a:schemeClr val="bg1"/>
                </a:solidFill>
                <a:latin typeface="Garamond" pitchFamily="18" charset="0"/>
              </a:rPr>
              <a:t>    or </a:t>
            </a:r>
            <a:r>
              <a:rPr lang="en-US" dirty="0">
                <a:solidFill>
                  <a:schemeClr val="bg1"/>
                </a:solidFill>
                <a:latin typeface="Garamond" pitchFamily="18" charset="0"/>
              </a:rPr>
              <a:t>nationality</a:t>
            </a:r>
            <a:r>
              <a:rPr lang="en-US" dirty="0" smtClean="0">
                <a:solidFill>
                  <a:schemeClr val="bg1"/>
                </a:solidFill>
                <a:latin typeface="Garamond" pitchFamily="18" charset="0"/>
              </a:rPr>
              <a:t>. </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When </a:t>
            </a:r>
            <a:r>
              <a:rPr lang="en-US" dirty="0">
                <a:solidFill>
                  <a:schemeClr val="bg1"/>
                </a:solidFill>
                <a:latin typeface="Garamond" pitchFamily="18" charset="0"/>
              </a:rPr>
              <a:t>new members come to meetings, our sole </a:t>
            </a:r>
            <a:r>
              <a:rPr lang="en-US" dirty="0" smtClean="0">
                <a:solidFill>
                  <a:schemeClr val="bg1"/>
                </a:solidFill>
                <a:latin typeface="Garamond" pitchFamily="18" charset="0"/>
              </a:rPr>
              <a:t>interest is </a:t>
            </a:r>
            <a:r>
              <a:rPr lang="en-US" dirty="0">
                <a:solidFill>
                  <a:schemeClr val="bg1"/>
                </a:solidFill>
                <a:latin typeface="Garamond" pitchFamily="18" charset="0"/>
              </a:rPr>
              <a:t>in their desire for freedom from active addiction and </a:t>
            </a:r>
            <a:r>
              <a:rPr lang="en-US" dirty="0" smtClean="0">
                <a:solidFill>
                  <a:schemeClr val="bg1"/>
                </a:solidFill>
                <a:latin typeface="Garamond" pitchFamily="18" charset="0"/>
              </a:rPr>
              <a:t>how we </a:t>
            </a:r>
            <a:r>
              <a:rPr lang="en-US" dirty="0">
                <a:solidFill>
                  <a:schemeClr val="bg1"/>
                </a:solidFill>
                <a:latin typeface="Garamond" pitchFamily="18" charset="0"/>
              </a:rPr>
              <a:t>can be of help.</a:t>
            </a:r>
          </a:p>
        </p:txBody>
      </p:sp>
      <p:sp>
        <p:nvSpPr>
          <p:cNvPr id="2" name="Rectangle 1"/>
          <p:cNvSpPr/>
          <p:nvPr/>
        </p:nvSpPr>
        <p:spPr>
          <a:xfrm>
            <a:off x="0" y="3669268"/>
            <a:ext cx="9144000" cy="400110"/>
          </a:xfrm>
          <a:prstGeom prst="rect">
            <a:avLst/>
          </a:prstGeom>
        </p:spPr>
        <p:txBody>
          <a:bodyPr wrap="square">
            <a:spAutoFit/>
          </a:bodyPr>
          <a:lstStyle/>
          <a:p>
            <a:r>
              <a:rPr lang="en-US" sz="2000" b="1" dirty="0">
                <a:solidFill>
                  <a:schemeClr val="bg1"/>
                </a:solidFill>
              </a:rPr>
              <a:t>Public relations and the criminal justice system</a:t>
            </a:r>
          </a:p>
        </p:txBody>
      </p:sp>
      <p:sp>
        <p:nvSpPr>
          <p:cNvPr id="4" name="Rectangle 3"/>
          <p:cNvSpPr/>
          <p:nvPr/>
        </p:nvSpPr>
        <p:spPr>
          <a:xfrm>
            <a:off x="457200" y="4038600"/>
            <a:ext cx="4196662" cy="369332"/>
          </a:xfrm>
          <a:prstGeom prst="rect">
            <a:avLst/>
          </a:prstGeom>
        </p:spPr>
        <p:txBody>
          <a:bodyPr wrap="none">
            <a:spAutoFit/>
          </a:bodyPr>
          <a:lstStyle/>
          <a:p>
            <a:r>
              <a:rPr lang="en-US" b="1" dirty="0">
                <a:solidFill>
                  <a:schemeClr val="bg1"/>
                </a:solidFill>
              </a:rPr>
              <a:t>Correctional institutions, jails, and prisons</a:t>
            </a:r>
          </a:p>
        </p:txBody>
      </p:sp>
      <p:sp>
        <p:nvSpPr>
          <p:cNvPr id="6" name="Rectangle 5"/>
          <p:cNvSpPr/>
          <p:nvPr/>
        </p:nvSpPr>
        <p:spPr>
          <a:xfrm>
            <a:off x="0" y="4484132"/>
            <a:ext cx="9144000" cy="1477328"/>
          </a:xfrm>
          <a:prstGeom prst="rect">
            <a:avLst/>
          </a:prstGeom>
        </p:spPr>
        <p:txBody>
          <a:bodyPr wrap="square">
            <a:spAutoFit/>
          </a:bodyPr>
          <a:lstStyle/>
          <a:p>
            <a:r>
              <a:rPr lang="en-US" dirty="0">
                <a:solidFill>
                  <a:schemeClr val="bg1"/>
                </a:solidFill>
                <a:latin typeface="Garamond" pitchFamily="18" charset="0"/>
              </a:rPr>
              <a:t>The purpose of bringing panels and meetings into institutions is to carry NA’s message</a:t>
            </a:r>
          </a:p>
          <a:p>
            <a:r>
              <a:rPr lang="en-US" dirty="0">
                <a:solidFill>
                  <a:schemeClr val="bg1"/>
                </a:solidFill>
                <a:latin typeface="Garamond" pitchFamily="18" charset="0"/>
              </a:rPr>
              <a:t>to those who cannot regularly attend outside meetings. Our approaches will vary </a:t>
            </a:r>
            <a:r>
              <a:rPr lang="en-US" dirty="0" smtClean="0">
                <a:solidFill>
                  <a:schemeClr val="bg1"/>
                </a:solidFill>
                <a:latin typeface="Garamond" pitchFamily="18" charset="0"/>
              </a:rPr>
              <a:t>based on the </a:t>
            </a:r>
            <a:r>
              <a:rPr lang="en-US" dirty="0">
                <a:solidFill>
                  <a:schemeClr val="bg1"/>
                </a:solidFill>
                <a:latin typeface="Garamond" pitchFamily="18" charset="0"/>
              </a:rPr>
              <a:t>type of facility and the rules of each </a:t>
            </a:r>
            <a:r>
              <a:rPr lang="en-US" dirty="0" smtClean="0">
                <a:solidFill>
                  <a:schemeClr val="bg1"/>
                </a:solidFill>
                <a:latin typeface="Garamond" pitchFamily="18" charset="0"/>
              </a:rPr>
              <a:t>facility. Members </a:t>
            </a:r>
            <a:r>
              <a:rPr lang="en-US" dirty="0">
                <a:solidFill>
                  <a:schemeClr val="bg1"/>
                </a:solidFill>
                <a:latin typeface="Garamond" pitchFamily="18" charset="0"/>
              </a:rPr>
              <a:t>can also </a:t>
            </a:r>
            <a:r>
              <a:rPr lang="en-US" dirty="0" smtClean="0">
                <a:solidFill>
                  <a:schemeClr val="bg1"/>
                </a:solidFill>
                <a:latin typeface="Garamond" pitchFamily="18" charset="0"/>
              </a:rPr>
              <a:t>adapt these </a:t>
            </a:r>
            <a:r>
              <a:rPr lang="en-US" dirty="0">
                <a:solidFill>
                  <a:schemeClr val="bg1"/>
                </a:solidFill>
                <a:latin typeface="Garamond" pitchFamily="18" charset="0"/>
              </a:rPr>
              <a:t>principles and ideas to fit different types of facilities, such as correctional </a:t>
            </a:r>
            <a:r>
              <a:rPr lang="en-US" dirty="0" smtClean="0">
                <a:solidFill>
                  <a:schemeClr val="bg1"/>
                </a:solidFill>
                <a:latin typeface="Garamond" pitchFamily="18" charset="0"/>
              </a:rPr>
              <a:t>vocational centers </a:t>
            </a:r>
            <a:r>
              <a:rPr lang="en-US" dirty="0">
                <a:solidFill>
                  <a:schemeClr val="bg1"/>
                </a:solidFill>
                <a:latin typeface="Garamond" pitchFamily="18" charset="0"/>
              </a:rPr>
              <a:t>and </a:t>
            </a:r>
            <a:r>
              <a:rPr lang="en-US" dirty="0" smtClean="0">
                <a:solidFill>
                  <a:schemeClr val="bg1"/>
                </a:solidFill>
                <a:latin typeface="Garamond" pitchFamily="18" charset="0"/>
              </a:rPr>
              <a:t>maximum-security institutions</a:t>
            </a:r>
            <a:r>
              <a:rPr lang="en-US" dirty="0">
                <a:solidFill>
                  <a:schemeClr val="bg1"/>
                </a:solidFill>
                <a:latin typeface="Garamond" pitchFamily="18" charset="0"/>
              </a:rPr>
              <a:t>. The challenge is to build relationships </a:t>
            </a:r>
            <a:r>
              <a:rPr lang="en-US" dirty="0" smtClean="0">
                <a:solidFill>
                  <a:schemeClr val="bg1"/>
                </a:solidFill>
                <a:latin typeface="Garamond" pitchFamily="18" charset="0"/>
              </a:rPr>
              <a:t>that honor </a:t>
            </a:r>
            <a:r>
              <a:rPr lang="en-US" dirty="0">
                <a:solidFill>
                  <a:schemeClr val="bg1"/>
                </a:solidFill>
                <a:latin typeface="Garamond" pitchFamily="18" charset="0"/>
              </a:rPr>
              <a:t>NA’s principles and the facility’s rules</a:t>
            </a:r>
            <a:r>
              <a:rPr lang="en-US" dirty="0">
                <a:latin typeface="Garamond" pitchFamily="18" charset="0"/>
              </a:rPr>
              <a:t>.</a:t>
            </a:r>
          </a:p>
        </p:txBody>
      </p:sp>
    </p:spTree>
    <p:extLst>
      <p:ext uri="{BB962C8B-B14F-4D97-AF65-F5344CB8AC3E}">
        <p14:creationId xmlns="" xmlns:p14="http://schemas.microsoft.com/office/powerpoint/2010/main" val="29788925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152400"/>
            <a:ext cx="9144000" cy="461665"/>
          </a:xfrm>
          <a:prstGeom prst="rect">
            <a:avLst/>
          </a:prstGeom>
        </p:spPr>
        <p:txBody>
          <a:bodyPr wrap="square">
            <a:spAutoFit/>
          </a:bodyPr>
          <a:lstStyle/>
          <a:p>
            <a:r>
              <a:rPr lang="en-US" sz="2400" b="1" dirty="0">
                <a:solidFill>
                  <a:schemeClr val="bg1"/>
                </a:solidFill>
              </a:rPr>
              <a:t>NA’s relationship with </a:t>
            </a:r>
            <a:r>
              <a:rPr lang="en-US" sz="2400" b="1" dirty="0" smtClean="0">
                <a:solidFill>
                  <a:schemeClr val="bg1"/>
                </a:solidFill>
              </a:rPr>
              <a:t>Drug Courts</a:t>
            </a:r>
            <a:endParaRPr lang="en-US" sz="2400" b="1" dirty="0">
              <a:solidFill>
                <a:schemeClr val="bg1"/>
              </a:solidFill>
            </a:endParaRPr>
          </a:p>
        </p:txBody>
      </p:sp>
      <p:sp>
        <p:nvSpPr>
          <p:cNvPr id="3" name="Rectangle 2"/>
          <p:cNvSpPr/>
          <p:nvPr/>
        </p:nvSpPr>
        <p:spPr>
          <a:xfrm>
            <a:off x="0" y="685800"/>
            <a:ext cx="9144000" cy="3139321"/>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Being proactive means letting court officials know what the NA program is (and </a:t>
            </a:r>
            <a:r>
              <a:rPr lang="en-US" dirty="0" smtClean="0">
                <a:solidFill>
                  <a:schemeClr val="bg1"/>
                </a:solidFill>
                <a:latin typeface="Garamond" pitchFamily="18" charset="0"/>
              </a:rPr>
              <a:t>isn’t) and </a:t>
            </a:r>
            <a:r>
              <a:rPr lang="en-US" dirty="0">
                <a:solidFill>
                  <a:schemeClr val="bg1"/>
                </a:solidFill>
                <a:latin typeface="Garamond" pitchFamily="18" charset="0"/>
              </a:rPr>
              <a:t>what NA can (and cannot) do.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want to create cooperative relationships with D</a:t>
            </a:r>
            <a:r>
              <a:rPr lang="en-US" dirty="0" smtClean="0">
                <a:solidFill>
                  <a:schemeClr val="bg1"/>
                </a:solidFill>
                <a:latin typeface="Garamond" pitchFamily="18" charset="0"/>
              </a:rPr>
              <a:t>rug Courts </a:t>
            </a:r>
            <a:r>
              <a:rPr lang="en-US" dirty="0">
                <a:solidFill>
                  <a:schemeClr val="bg1"/>
                </a:solidFill>
                <a:latin typeface="Garamond" pitchFamily="18" charset="0"/>
              </a:rPr>
              <a:t>while honoring our traditions.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Having </a:t>
            </a:r>
            <a:r>
              <a:rPr lang="en-US" dirty="0">
                <a:solidFill>
                  <a:schemeClr val="bg1"/>
                </a:solidFill>
                <a:latin typeface="Garamond" pitchFamily="18" charset="0"/>
              </a:rPr>
              <a:t>area discussions helps members </a:t>
            </a:r>
            <a:r>
              <a:rPr lang="en-US" dirty="0" smtClean="0">
                <a:solidFill>
                  <a:schemeClr val="bg1"/>
                </a:solidFill>
                <a:latin typeface="Garamond" pitchFamily="18" charset="0"/>
              </a:rPr>
              <a:t>become aware </a:t>
            </a:r>
            <a:r>
              <a:rPr lang="en-US" dirty="0">
                <a:solidFill>
                  <a:schemeClr val="bg1"/>
                </a:solidFill>
                <a:latin typeface="Garamond" pitchFamily="18" charset="0"/>
              </a:rPr>
              <a:t>of the potential impact </a:t>
            </a:r>
            <a:r>
              <a:rPr lang="en-US" dirty="0" smtClean="0">
                <a:solidFill>
                  <a:schemeClr val="bg1"/>
                </a:solidFill>
                <a:latin typeface="Garamond" pitchFamily="18" charset="0"/>
              </a:rPr>
              <a:t>Drug Courts </a:t>
            </a:r>
            <a:r>
              <a:rPr lang="en-US" dirty="0">
                <a:solidFill>
                  <a:schemeClr val="bg1"/>
                </a:solidFill>
                <a:latin typeface="Garamond" pitchFamily="18" charset="0"/>
              </a:rPr>
              <a:t>can have on local NA meetings.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These discussions </a:t>
            </a:r>
            <a:r>
              <a:rPr lang="en-US" dirty="0">
                <a:solidFill>
                  <a:schemeClr val="bg1"/>
                </a:solidFill>
                <a:latin typeface="Garamond" pitchFamily="18" charset="0"/>
              </a:rPr>
              <a:t>give members an opportunity to offer input and find solutions for how </a:t>
            </a:r>
            <a:r>
              <a:rPr lang="en-US" dirty="0" smtClean="0">
                <a:solidFill>
                  <a:schemeClr val="bg1"/>
                </a:solidFill>
                <a:latin typeface="Garamond" pitchFamily="18" charset="0"/>
              </a:rPr>
              <a:t>to handle </a:t>
            </a:r>
            <a:r>
              <a:rPr lang="en-US" dirty="0">
                <a:solidFill>
                  <a:schemeClr val="bg1"/>
                </a:solidFill>
                <a:latin typeface="Garamond" pitchFamily="18" charset="0"/>
              </a:rPr>
              <a:t>attendance cards, accommodate numerous newcomers attending </a:t>
            </a:r>
            <a:r>
              <a:rPr lang="en-US" dirty="0" smtClean="0">
                <a:solidFill>
                  <a:schemeClr val="bg1"/>
                </a:solidFill>
                <a:latin typeface="Garamond" pitchFamily="18" charset="0"/>
              </a:rPr>
              <a:t>local NA meetings</a:t>
            </a:r>
            <a:r>
              <a:rPr lang="en-US" dirty="0">
                <a:solidFill>
                  <a:schemeClr val="bg1"/>
                </a:solidFill>
                <a:latin typeface="Garamond" pitchFamily="18" charset="0"/>
              </a:rPr>
              <a:t>, and build relationships with drug-court personnel.</a:t>
            </a:r>
          </a:p>
        </p:txBody>
      </p:sp>
      <p:sp>
        <p:nvSpPr>
          <p:cNvPr id="4" name="Rectangle 3"/>
          <p:cNvSpPr/>
          <p:nvPr/>
        </p:nvSpPr>
        <p:spPr>
          <a:xfrm>
            <a:off x="-47625" y="3974068"/>
            <a:ext cx="9144000" cy="461665"/>
          </a:xfrm>
          <a:prstGeom prst="rect">
            <a:avLst/>
          </a:prstGeom>
        </p:spPr>
        <p:txBody>
          <a:bodyPr wrap="square">
            <a:spAutoFit/>
          </a:bodyPr>
          <a:lstStyle/>
          <a:p>
            <a:r>
              <a:rPr lang="en-US" sz="2400" b="1" dirty="0">
                <a:solidFill>
                  <a:schemeClr val="bg1"/>
                </a:solidFill>
              </a:rPr>
              <a:t>Meeting attendance cards and NA groups</a:t>
            </a:r>
          </a:p>
        </p:txBody>
      </p:sp>
      <p:sp>
        <p:nvSpPr>
          <p:cNvPr id="6" name="Rectangle 5"/>
          <p:cNvSpPr/>
          <p:nvPr/>
        </p:nvSpPr>
        <p:spPr>
          <a:xfrm>
            <a:off x="0" y="4495800"/>
            <a:ext cx="9144000" cy="1200329"/>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It is not up to us to decide if someone is ready to get clean or if they are a member of NA. </a:t>
            </a:r>
            <a:endParaRPr lang="en-US" dirty="0" smtClean="0">
              <a:solidFill>
                <a:schemeClr val="bg1"/>
              </a:solidFill>
              <a:latin typeface="Garamond" pitchFamily="18" charset="0"/>
            </a:endParaRP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Many </a:t>
            </a:r>
            <a:r>
              <a:rPr lang="en-US" dirty="0">
                <a:solidFill>
                  <a:schemeClr val="bg1"/>
                </a:solidFill>
                <a:latin typeface="Garamond" pitchFamily="18" charset="0"/>
              </a:rPr>
              <a:t>addicts who did not initially want to attend NA meetings ended up staying in NA as a result of forced attendance.</a:t>
            </a:r>
          </a:p>
        </p:txBody>
      </p:sp>
    </p:spTree>
    <p:extLst>
      <p:ext uri="{BB962C8B-B14F-4D97-AF65-F5344CB8AC3E}">
        <p14:creationId xmlns="" xmlns:p14="http://schemas.microsoft.com/office/powerpoint/2010/main" val="1141370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76200" y="0"/>
            <a:ext cx="9067800" cy="1077218"/>
          </a:xfrm>
          <a:prstGeom prst="rect">
            <a:avLst/>
          </a:prstGeom>
        </p:spPr>
        <p:txBody>
          <a:bodyPr wrap="square">
            <a:spAutoFit/>
          </a:bodyPr>
          <a:lstStyle/>
          <a:p>
            <a:r>
              <a:rPr lang="en-US" sz="2400" b="1" dirty="0" smtClean="0">
                <a:solidFill>
                  <a:schemeClr val="bg1"/>
                </a:solidFill>
              </a:rPr>
              <a:t>Tradition Four</a:t>
            </a:r>
          </a:p>
          <a:p>
            <a:r>
              <a:rPr lang="en-US" sz="2000" dirty="0"/>
              <a:t>	</a:t>
            </a:r>
            <a:r>
              <a:rPr lang="en-US" sz="2000" i="1" dirty="0" smtClean="0">
                <a:solidFill>
                  <a:schemeClr val="bg1"/>
                </a:solidFill>
              </a:rPr>
              <a:t>Each </a:t>
            </a:r>
            <a:r>
              <a:rPr lang="en-US" sz="2000" i="1" dirty="0">
                <a:solidFill>
                  <a:schemeClr val="bg1"/>
                </a:solidFill>
              </a:rPr>
              <a:t>group should be autonomous except in </a:t>
            </a:r>
            <a:r>
              <a:rPr lang="en-US" sz="2000" i="1" dirty="0" smtClean="0">
                <a:solidFill>
                  <a:schemeClr val="bg1"/>
                </a:solidFill>
              </a:rPr>
              <a:t>matters affecting </a:t>
            </a:r>
            <a:r>
              <a:rPr lang="en-US" sz="2000" i="1" dirty="0">
                <a:solidFill>
                  <a:schemeClr val="bg1"/>
                </a:solidFill>
              </a:rPr>
              <a:t>other </a:t>
            </a:r>
            <a:r>
              <a:rPr lang="en-US" sz="2000" i="1" dirty="0" smtClean="0">
                <a:solidFill>
                  <a:schemeClr val="bg1"/>
                </a:solidFill>
              </a:rPr>
              <a:t>groups</a:t>
            </a:r>
          </a:p>
          <a:p>
            <a:r>
              <a:rPr lang="en-US" sz="2000" i="1" dirty="0" smtClean="0">
                <a:solidFill>
                  <a:schemeClr val="bg1"/>
                </a:solidFill>
              </a:rPr>
              <a:t>or NA </a:t>
            </a:r>
            <a:r>
              <a:rPr lang="en-US" sz="2000" i="1" dirty="0">
                <a:solidFill>
                  <a:schemeClr val="bg1"/>
                </a:solidFill>
              </a:rPr>
              <a:t>as a whole.</a:t>
            </a:r>
          </a:p>
        </p:txBody>
      </p:sp>
      <p:sp>
        <p:nvSpPr>
          <p:cNvPr id="3" name="Rectangle 2"/>
          <p:cNvSpPr/>
          <p:nvPr/>
        </p:nvSpPr>
        <p:spPr>
          <a:xfrm>
            <a:off x="0" y="1115583"/>
            <a:ext cx="9144000" cy="1477328"/>
          </a:xfrm>
          <a:prstGeom prst="rect">
            <a:avLst/>
          </a:prstGeom>
        </p:spPr>
        <p:txBody>
          <a:bodyPr wrap="square">
            <a:spAutoFit/>
          </a:bodyPr>
          <a:lstStyle/>
          <a:p>
            <a:pPr marL="285750" indent="-285750">
              <a:buFont typeface="Arial" pitchFamily="34" charset="0"/>
              <a:buChar char="•"/>
            </a:pPr>
            <a:r>
              <a:rPr lang="en-US" dirty="0" smtClean="0">
                <a:solidFill>
                  <a:schemeClr val="bg1"/>
                </a:solidFill>
                <a:latin typeface="Garamond" pitchFamily="18" charset="0"/>
              </a:rPr>
              <a:t>We’ve </a:t>
            </a:r>
            <a:r>
              <a:rPr lang="en-US" dirty="0">
                <a:solidFill>
                  <a:schemeClr val="bg1"/>
                </a:solidFill>
                <a:latin typeface="Garamond" pitchFamily="18" charset="0"/>
              </a:rPr>
              <a:t>already seen </a:t>
            </a:r>
            <a:r>
              <a:rPr lang="en-US" dirty="0" smtClean="0">
                <a:solidFill>
                  <a:schemeClr val="bg1"/>
                </a:solidFill>
                <a:latin typeface="Garamond" pitchFamily="18" charset="0"/>
              </a:rPr>
              <a:t>in Tradition </a:t>
            </a:r>
            <a:r>
              <a:rPr lang="en-US" dirty="0">
                <a:solidFill>
                  <a:schemeClr val="bg1"/>
                </a:solidFill>
                <a:latin typeface="Garamond" pitchFamily="18" charset="0"/>
              </a:rPr>
              <a:t>Three that groups are free of any need to screen their </a:t>
            </a:r>
            <a:r>
              <a:rPr lang="en-US" dirty="0" smtClean="0">
                <a:solidFill>
                  <a:schemeClr val="bg1"/>
                </a:solidFill>
                <a:latin typeface="Garamond" pitchFamily="18" charset="0"/>
              </a:rPr>
              <a:t>members or </a:t>
            </a:r>
            <a:r>
              <a:rPr lang="en-US" dirty="0">
                <a:solidFill>
                  <a:schemeClr val="bg1"/>
                </a:solidFill>
                <a:latin typeface="Garamond" pitchFamily="18" charset="0"/>
              </a:rPr>
              <a:t>set requirements for membership</a:t>
            </a:r>
            <a:r>
              <a:rPr lang="en-US" dirty="0" smtClean="0">
                <a:solidFill>
                  <a:schemeClr val="bg1"/>
                </a:solidFill>
                <a:latin typeface="Garamond" pitchFamily="18" charset="0"/>
              </a:rPr>
              <a:t>. </a:t>
            </a:r>
            <a:r>
              <a:rPr lang="en-US" dirty="0">
                <a:solidFill>
                  <a:schemeClr val="bg1"/>
                </a:solidFill>
                <a:latin typeface="Garamond" pitchFamily="18" charset="0"/>
              </a:rPr>
              <a:t>Our NA groups are free </a:t>
            </a:r>
            <a:r>
              <a:rPr lang="en-US" dirty="0" smtClean="0">
                <a:solidFill>
                  <a:schemeClr val="bg1"/>
                </a:solidFill>
                <a:latin typeface="Garamond" pitchFamily="18" charset="0"/>
              </a:rPr>
              <a:t>to offer </a:t>
            </a:r>
            <a:r>
              <a:rPr lang="en-US" dirty="0">
                <a:solidFill>
                  <a:schemeClr val="bg1"/>
                </a:solidFill>
                <a:latin typeface="Garamond" pitchFamily="18" charset="0"/>
              </a:rPr>
              <a:t>recovery to any addict.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The </a:t>
            </a:r>
            <a:r>
              <a:rPr lang="en-US" dirty="0">
                <a:solidFill>
                  <a:schemeClr val="bg1"/>
                </a:solidFill>
                <a:latin typeface="Garamond" pitchFamily="18" charset="0"/>
              </a:rPr>
              <a:t>Fourth Tradition enhances that </a:t>
            </a:r>
            <a:r>
              <a:rPr lang="en-US" dirty="0" smtClean="0">
                <a:solidFill>
                  <a:schemeClr val="bg1"/>
                </a:solidFill>
                <a:latin typeface="Garamond" pitchFamily="18" charset="0"/>
              </a:rPr>
              <a:t>freedom, allowing </a:t>
            </a:r>
            <a:r>
              <a:rPr lang="en-US" dirty="0">
                <a:solidFill>
                  <a:schemeClr val="bg1"/>
                </a:solidFill>
                <a:latin typeface="Garamond" pitchFamily="18" charset="0"/>
              </a:rPr>
              <a:t>the rich diversity of our varied experience to help us serve</a:t>
            </a:r>
          </a:p>
        </p:txBody>
      </p:sp>
      <p:sp>
        <p:nvSpPr>
          <p:cNvPr id="4" name="Rectangle 3"/>
          <p:cNvSpPr/>
          <p:nvPr/>
        </p:nvSpPr>
        <p:spPr>
          <a:xfrm>
            <a:off x="-76200" y="2590800"/>
            <a:ext cx="8763000" cy="4524315"/>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Group autonomy gives groups the creative freedom to find </a:t>
            </a:r>
            <a:r>
              <a:rPr lang="en-US" dirty="0" smtClean="0">
                <a:solidFill>
                  <a:schemeClr val="bg1"/>
                </a:solidFill>
                <a:latin typeface="Garamond" pitchFamily="18" charset="0"/>
              </a:rPr>
              <a:t>individual ways </a:t>
            </a:r>
            <a:r>
              <a:rPr lang="en-US" dirty="0">
                <a:solidFill>
                  <a:schemeClr val="bg1"/>
                </a:solidFill>
                <a:latin typeface="Garamond" pitchFamily="18" charset="0"/>
              </a:rPr>
              <a:t>to carry the message.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NA </a:t>
            </a:r>
            <a:r>
              <a:rPr lang="en-US" dirty="0">
                <a:solidFill>
                  <a:schemeClr val="bg1"/>
                </a:solidFill>
                <a:latin typeface="Garamond" pitchFamily="18" charset="0"/>
              </a:rPr>
              <a:t>is made up of a vastly </a:t>
            </a:r>
            <a:r>
              <a:rPr lang="en-US" dirty="0" smtClean="0">
                <a:solidFill>
                  <a:schemeClr val="bg1"/>
                </a:solidFill>
                <a:latin typeface="Garamond" pitchFamily="18" charset="0"/>
              </a:rPr>
              <a:t>diverse assortment </a:t>
            </a:r>
            <a:r>
              <a:rPr lang="en-US" dirty="0">
                <a:solidFill>
                  <a:schemeClr val="bg1"/>
                </a:solidFill>
                <a:latin typeface="Garamond" pitchFamily="18" charset="0"/>
              </a:rPr>
              <a:t>of addicts joined together by the strength of their </a:t>
            </a:r>
            <a:r>
              <a:rPr lang="en-US" dirty="0" smtClean="0">
                <a:solidFill>
                  <a:schemeClr val="bg1"/>
                </a:solidFill>
                <a:latin typeface="Garamond" pitchFamily="18" charset="0"/>
              </a:rPr>
              <a:t>mutual commitment </a:t>
            </a:r>
            <a:r>
              <a:rPr lang="en-US" dirty="0">
                <a:solidFill>
                  <a:schemeClr val="bg1"/>
                </a:solidFill>
                <a:latin typeface="Garamond" pitchFamily="18" charset="0"/>
              </a:rPr>
              <a:t>to recovery. </a:t>
            </a:r>
            <a:r>
              <a:rPr lang="en-US" dirty="0" smtClean="0">
                <a:solidFill>
                  <a:schemeClr val="bg1"/>
                </a:solidFill>
                <a:latin typeface="Garamond" pitchFamily="18" charset="0"/>
              </a:rPr>
              <a:t>We </a:t>
            </a:r>
            <a:r>
              <a:rPr lang="en-US" dirty="0">
                <a:solidFill>
                  <a:schemeClr val="bg1"/>
                </a:solidFill>
                <a:latin typeface="Garamond" pitchFamily="18" charset="0"/>
              </a:rPr>
              <a:t>speak many different languages </a:t>
            </a:r>
            <a:r>
              <a:rPr lang="en-US" dirty="0" smtClean="0">
                <a:solidFill>
                  <a:schemeClr val="bg1"/>
                </a:solidFill>
                <a:latin typeface="Garamond" pitchFamily="18" charset="0"/>
              </a:rPr>
              <a:t>and live </a:t>
            </a:r>
            <a:r>
              <a:rPr lang="en-US" dirty="0">
                <a:solidFill>
                  <a:schemeClr val="bg1"/>
                </a:solidFill>
                <a:latin typeface="Garamond" pitchFamily="18" charset="0"/>
              </a:rPr>
              <a:t>in differing cultures; one type of meeting will not appeal to </a:t>
            </a:r>
            <a:r>
              <a:rPr lang="en-US" dirty="0" smtClean="0">
                <a:solidFill>
                  <a:schemeClr val="bg1"/>
                </a:solidFill>
                <a:latin typeface="Garamond" pitchFamily="18" charset="0"/>
              </a:rPr>
              <a:t>every addict </a:t>
            </a:r>
            <a:r>
              <a:rPr lang="en-US" dirty="0">
                <a:solidFill>
                  <a:schemeClr val="bg1"/>
                </a:solidFill>
                <a:latin typeface="Garamond" pitchFamily="18" charset="0"/>
              </a:rPr>
              <a:t>who comes to Narcotics Anonymous.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In </a:t>
            </a:r>
            <a:r>
              <a:rPr lang="en-US" dirty="0">
                <a:solidFill>
                  <a:schemeClr val="bg1"/>
                </a:solidFill>
                <a:latin typeface="Garamond" pitchFamily="18" charset="0"/>
              </a:rPr>
              <a:t>order to reach </a:t>
            </a:r>
            <a:r>
              <a:rPr lang="en-US" dirty="0" smtClean="0">
                <a:solidFill>
                  <a:schemeClr val="bg1"/>
                </a:solidFill>
                <a:latin typeface="Garamond" pitchFamily="18" charset="0"/>
              </a:rPr>
              <a:t>every addict </a:t>
            </a:r>
            <a:r>
              <a:rPr lang="en-US" dirty="0">
                <a:solidFill>
                  <a:schemeClr val="bg1"/>
                </a:solidFill>
                <a:latin typeface="Garamond" pitchFamily="18" charset="0"/>
              </a:rPr>
              <a:t>who may need our help and support the recovery of </a:t>
            </a:r>
            <a:r>
              <a:rPr lang="en-US" dirty="0" smtClean="0">
                <a:solidFill>
                  <a:schemeClr val="bg1"/>
                </a:solidFill>
                <a:latin typeface="Garamond" pitchFamily="18" charset="0"/>
              </a:rPr>
              <a:t>every member</a:t>
            </a:r>
            <a:r>
              <a:rPr lang="en-US" dirty="0">
                <a:solidFill>
                  <a:schemeClr val="bg1"/>
                </a:solidFill>
                <a:latin typeface="Garamond" pitchFamily="18" charset="0"/>
              </a:rPr>
              <a:t>, groups have the freedom to vary their format and </a:t>
            </a:r>
            <a:r>
              <a:rPr lang="en-US" dirty="0" smtClean="0">
                <a:solidFill>
                  <a:schemeClr val="bg1"/>
                </a:solidFill>
                <a:latin typeface="Garamond" pitchFamily="18" charset="0"/>
              </a:rPr>
              <a:t>other meeting </a:t>
            </a:r>
            <a:r>
              <a:rPr lang="en-US" dirty="0">
                <a:solidFill>
                  <a:schemeClr val="bg1"/>
                </a:solidFill>
                <a:latin typeface="Garamond" pitchFamily="18" charset="0"/>
              </a:rPr>
              <a:t>characteristics.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Each </a:t>
            </a:r>
            <a:r>
              <a:rPr lang="en-US" dirty="0">
                <a:solidFill>
                  <a:schemeClr val="bg1"/>
                </a:solidFill>
                <a:latin typeface="Garamond" pitchFamily="18" charset="0"/>
              </a:rPr>
              <a:t>group has the freedom to pursue </a:t>
            </a:r>
            <a:r>
              <a:rPr lang="en-US" dirty="0" smtClean="0">
                <a:solidFill>
                  <a:schemeClr val="bg1"/>
                </a:solidFill>
                <a:latin typeface="Garamond" pitchFamily="18" charset="0"/>
              </a:rPr>
              <a:t>our primary </a:t>
            </a:r>
            <a:r>
              <a:rPr lang="en-US" dirty="0">
                <a:solidFill>
                  <a:schemeClr val="bg1"/>
                </a:solidFill>
                <a:latin typeface="Garamond" pitchFamily="18" charset="0"/>
              </a:rPr>
              <a:t>purpose in the manner it feels will work best.</a:t>
            </a:r>
            <a:endParaRPr lang="en-US" dirty="0" smtClean="0">
              <a:solidFill>
                <a:schemeClr val="bg1"/>
              </a:solidFill>
              <a:latin typeface="Garamond" pitchFamily="18" charset="0"/>
            </a:endParaRPr>
          </a:p>
          <a:p>
            <a:pPr marL="285750" indent="-285750">
              <a:buFont typeface="Arial" pitchFamily="34" charset="0"/>
              <a:buChar char="•"/>
            </a:pPr>
            <a:endParaRPr lang="en-US" dirty="0">
              <a:latin typeface="Garamond" pitchFamily="18" charset="0"/>
            </a:endParaRPr>
          </a:p>
          <a:p>
            <a:endParaRPr lang="en-US" dirty="0" smtClean="0"/>
          </a:p>
          <a:p>
            <a:endParaRPr lang="en-US" dirty="0"/>
          </a:p>
        </p:txBody>
      </p:sp>
    </p:spTree>
    <p:extLst>
      <p:ext uri="{BB962C8B-B14F-4D97-AF65-F5344CB8AC3E}">
        <p14:creationId xmlns="" xmlns:p14="http://schemas.microsoft.com/office/powerpoint/2010/main" val="39062548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080" y="0"/>
            <a:ext cx="9144000" cy="1077218"/>
          </a:xfrm>
          <a:prstGeom prst="rect">
            <a:avLst/>
          </a:prstGeom>
        </p:spPr>
        <p:txBody>
          <a:bodyPr wrap="square">
            <a:spAutoFit/>
          </a:bodyPr>
          <a:lstStyle/>
          <a:p>
            <a:r>
              <a:rPr lang="en-US" sz="2400" b="1" dirty="0" smtClean="0">
                <a:solidFill>
                  <a:schemeClr val="bg1"/>
                </a:solidFill>
              </a:rPr>
              <a:t>Tradition Five</a:t>
            </a:r>
          </a:p>
          <a:p>
            <a:r>
              <a:rPr lang="en-US" sz="2000" dirty="0">
                <a:solidFill>
                  <a:schemeClr val="bg1"/>
                </a:solidFill>
              </a:rPr>
              <a:t>	</a:t>
            </a:r>
            <a:r>
              <a:rPr lang="en-US" sz="2000" i="1" dirty="0" smtClean="0">
                <a:solidFill>
                  <a:schemeClr val="bg1"/>
                </a:solidFill>
              </a:rPr>
              <a:t>Each </a:t>
            </a:r>
            <a:r>
              <a:rPr lang="en-US" sz="2000" i="1" dirty="0">
                <a:solidFill>
                  <a:schemeClr val="bg1"/>
                </a:solidFill>
              </a:rPr>
              <a:t>group has but one primary purpose—to carry </a:t>
            </a:r>
            <a:r>
              <a:rPr lang="en-US" sz="2000" i="1" dirty="0" smtClean="0">
                <a:solidFill>
                  <a:schemeClr val="bg1"/>
                </a:solidFill>
              </a:rPr>
              <a:t>the message </a:t>
            </a:r>
            <a:r>
              <a:rPr lang="en-US" sz="2000" i="1" dirty="0">
                <a:solidFill>
                  <a:schemeClr val="bg1"/>
                </a:solidFill>
              </a:rPr>
              <a:t>to the </a:t>
            </a:r>
            <a:r>
              <a:rPr lang="en-US" sz="2000" i="1" dirty="0" smtClean="0">
                <a:solidFill>
                  <a:schemeClr val="bg1"/>
                </a:solidFill>
              </a:rPr>
              <a:t>addict who </a:t>
            </a:r>
            <a:r>
              <a:rPr lang="en-US" sz="2000" i="1" dirty="0">
                <a:solidFill>
                  <a:schemeClr val="bg1"/>
                </a:solidFill>
              </a:rPr>
              <a:t>still suffers.</a:t>
            </a:r>
          </a:p>
        </p:txBody>
      </p:sp>
      <p:sp>
        <p:nvSpPr>
          <p:cNvPr id="3" name="Rectangle 2"/>
          <p:cNvSpPr/>
          <p:nvPr/>
        </p:nvSpPr>
        <p:spPr>
          <a:xfrm>
            <a:off x="-5080" y="4038600"/>
            <a:ext cx="8996680" cy="2031325"/>
          </a:xfrm>
          <a:prstGeom prst="rect">
            <a:avLst/>
          </a:prstGeom>
        </p:spPr>
        <p:txBody>
          <a:bodyPr wrap="square">
            <a:spAutoFit/>
          </a:bodyPr>
          <a:lstStyle/>
          <a:p>
            <a:pPr marL="285750" indent="-285750">
              <a:buFont typeface="Arial" charset="0"/>
              <a:buChar char="•"/>
            </a:pPr>
            <a:r>
              <a:rPr lang="en-US" dirty="0" smtClean="0">
                <a:solidFill>
                  <a:schemeClr val="bg1"/>
                </a:solidFill>
                <a:latin typeface="Garamond" pitchFamily="18" charset="0"/>
              </a:rPr>
              <a:t>We approach </a:t>
            </a:r>
            <a:r>
              <a:rPr lang="en-US" dirty="0">
                <a:solidFill>
                  <a:schemeClr val="bg1"/>
                </a:solidFill>
                <a:latin typeface="Garamond" pitchFamily="18" charset="0"/>
              </a:rPr>
              <a:t>our service with an attitude of humility: We are simply recovering addicts </a:t>
            </a:r>
            <a:r>
              <a:rPr lang="en-US" dirty="0" smtClean="0">
                <a:solidFill>
                  <a:schemeClr val="bg1"/>
                </a:solidFill>
                <a:latin typeface="Garamond" pitchFamily="18" charset="0"/>
              </a:rPr>
              <a:t>trying to </a:t>
            </a:r>
            <a:r>
              <a:rPr lang="en-US" dirty="0">
                <a:solidFill>
                  <a:schemeClr val="bg1"/>
                </a:solidFill>
                <a:latin typeface="Garamond" pitchFamily="18" charset="0"/>
              </a:rPr>
              <a:t>carry a message of recovery—one that someone else freely shared with us—to </a:t>
            </a:r>
            <a:r>
              <a:rPr lang="en-US" dirty="0" smtClean="0">
                <a:solidFill>
                  <a:schemeClr val="bg1"/>
                </a:solidFill>
                <a:latin typeface="Garamond" pitchFamily="18" charset="0"/>
              </a:rPr>
              <a:t>other suffering </a:t>
            </a:r>
            <a:r>
              <a:rPr lang="en-US" dirty="0">
                <a:solidFill>
                  <a:schemeClr val="bg1"/>
                </a:solidFill>
                <a:latin typeface="Garamond" pitchFamily="18" charset="0"/>
              </a:rPr>
              <a:t>addicts</a:t>
            </a:r>
            <a:r>
              <a:rPr lang="en-US" dirty="0" smtClean="0">
                <a:solidFill>
                  <a:schemeClr val="bg1"/>
                </a:solidFill>
                <a:latin typeface="Garamond" pitchFamily="18" charset="0"/>
              </a:rPr>
              <a:t>.</a:t>
            </a:r>
          </a:p>
          <a:p>
            <a:pPr marL="285750" indent="-285750">
              <a:buFont typeface="Arial" charset="0"/>
              <a:buChar char="•"/>
            </a:pPr>
            <a:endParaRPr lang="en-US" dirty="0" smtClean="0">
              <a:solidFill>
                <a:schemeClr val="bg1"/>
              </a:solidFill>
              <a:latin typeface="Garamond" pitchFamily="18" charset="0"/>
            </a:endParaRPr>
          </a:p>
          <a:p>
            <a:pPr marL="285750" indent="-285750">
              <a:buFont typeface="Arial" charset="0"/>
              <a:buChar char="•"/>
            </a:pPr>
            <a:r>
              <a:rPr lang="en-US" dirty="0" smtClean="0">
                <a:solidFill>
                  <a:schemeClr val="bg1"/>
                </a:solidFill>
                <a:latin typeface="Garamond" pitchFamily="18" charset="0"/>
              </a:rPr>
              <a:t> </a:t>
            </a:r>
            <a:r>
              <a:rPr lang="en-US" dirty="0">
                <a:solidFill>
                  <a:schemeClr val="bg1"/>
                </a:solidFill>
                <a:latin typeface="Garamond" pitchFamily="18" charset="0"/>
              </a:rPr>
              <a:t>Our job is to let others know that Narcotics Anonymous is a </a:t>
            </a:r>
            <a:r>
              <a:rPr lang="en-US" dirty="0" smtClean="0">
                <a:solidFill>
                  <a:schemeClr val="bg1"/>
                </a:solidFill>
                <a:latin typeface="Garamond" pitchFamily="18" charset="0"/>
              </a:rPr>
              <a:t>simple, spiritual</a:t>
            </a:r>
            <a:r>
              <a:rPr lang="en-US" dirty="0">
                <a:solidFill>
                  <a:schemeClr val="bg1"/>
                </a:solidFill>
                <a:latin typeface="Garamond" pitchFamily="18" charset="0"/>
              </a:rPr>
              <a:t>, twelve-step recovery program that can help any addict find freedom from </a:t>
            </a:r>
            <a:r>
              <a:rPr lang="en-US" dirty="0" smtClean="0">
                <a:solidFill>
                  <a:schemeClr val="bg1"/>
                </a:solidFill>
                <a:latin typeface="Garamond" pitchFamily="18" charset="0"/>
              </a:rPr>
              <a:t>drug addiction.</a:t>
            </a:r>
          </a:p>
          <a:p>
            <a:endParaRPr lang="en-US" dirty="0" smtClean="0">
              <a:solidFill>
                <a:schemeClr val="bg1"/>
              </a:solidFill>
              <a:latin typeface="Garamond" pitchFamily="18" charset="0"/>
            </a:endParaRPr>
          </a:p>
        </p:txBody>
      </p:sp>
      <p:sp>
        <p:nvSpPr>
          <p:cNvPr id="4" name="Rectangle 3"/>
          <p:cNvSpPr/>
          <p:nvPr/>
        </p:nvSpPr>
        <p:spPr>
          <a:xfrm>
            <a:off x="5080" y="1143000"/>
            <a:ext cx="9138920" cy="2585323"/>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Our primary purpose is at the heart of our service. </a:t>
            </a:r>
            <a:r>
              <a:rPr lang="en-US" dirty="0" smtClean="0">
                <a:solidFill>
                  <a:schemeClr val="bg1"/>
                </a:solidFill>
                <a:latin typeface="Garamond" pitchFamily="18" charset="0"/>
              </a:rPr>
              <a:t>With guidance from </a:t>
            </a:r>
            <a:r>
              <a:rPr lang="en-US" dirty="0">
                <a:solidFill>
                  <a:schemeClr val="bg1"/>
                </a:solidFill>
                <a:latin typeface="Garamond" pitchFamily="18" charset="0"/>
              </a:rPr>
              <a:t>a loving Higher Power and a clear focus on this </a:t>
            </a:r>
            <a:r>
              <a:rPr lang="en-US" dirty="0" smtClean="0">
                <a:solidFill>
                  <a:schemeClr val="bg1"/>
                </a:solidFill>
                <a:latin typeface="Garamond" pitchFamily="18" charset="0"/>
              </a:rPr>
              <a:t>purpose, NA </a:t>
            </a:r>
            <a:r>
              <a:rPr lang="en-US" dirty="0">
                <a:solidFill>
                  <a:schemeClr val="bg1"/>
                </a:solidFill>
                <a:latin typeface="Garamond" pitchFamily="18" charset="0"/>
              </a:rPr>
              <a:t>groups become a channel for the healing power </a:t>
            </a:r>
            <a:r>
              <a:rPr lang="en-US" dirty="0" smtClean="0">
                <a:solidFill>
                  <a:schemeClr val="bg1"/>
                </a:solidFill>
                <a:latin typeface="Garamond" pitchFamily="18" charset="0"/>
              </a:rPr>
              <a:t>of recovery</a:t>
            </a:r>
            <a:r>
              <a:rPr lang="en-US" dirty="0">
                <a:solidFill>
                  <a:schemeClr val="bg1"/>
                </a:solidFill>
                <a:latin typeface="Garamond" pitchFamily="18" charset="0"/>
              </a:rPr>
              <a:t>.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Narcotics </a:t>
            </a:r>
            <a:r>
              <a:rPr lang="en-US" dirty="0">
                <a:solidFill>
                  <a:schemeClr val="bg1"/>
                </a:solidFill>
                <a:latin typeface="Garamond" pitchFamily="18" charset="0"/>
              </a:rPr>
              <a:t>Anonymous exists to help addicts find </a:t>
            </a:r>
            <a:r>
              <a:rPr lang="en-US" dirty="0" smtClean="0">
                <a:solidFill>
                  <a:schemeClr val="bg1"/>
                </a:solidFill>
                <a:latin typeface="Garamond" pitchFamily="18" charset="0"/>
              </a:rPr>
              <a:t>freedom from </a:t>
            </a:r>
            <a:r>
              <a:rPr lang="en-US" dirty="0">
                <a:solidFill>
                  <a:schemeClr val="bg1"/>
                </a:solidFill>
                <a:latin typeface="Garamond" pitchFamily="18" charset="0"/>
              </a:rPr>
              <a:t>active </a:t>
            </a:r>
            <a:r>
              <a:rPr lang="en-US" dirty="0" smtClean="0">
                <a:solidFill>
                  <a:schemeClr val="bg1"/>
                </a:solidFill>
                <a:latin typeface="Garamond" pitchFamily="18" charset="0"/>
              </a:rPr>
              <a:t>addiction. If </a:t>
            </a:r>
            <a:r>
              <a:rPr lang="en-US" dirty="0">
                <a:solidFill>
                  <a:schemeClr val="bg1"/>
                </a:solidFill>
                <a:latin typeface="Garamond" pitchFamily="18" charset="0"/>
              </a:rPr>
              <a:t>we were to espouse other ideas </a:t>
            </a:r>
            <a:r>
              <a:rPr lang="en-US" dirty="0" smtClean="0">
                <a:solidFill>
                  <a:schemeClr val="bg1"/>
                </a:solidFill>
                <a:latin typeface="Garamond" pitchFamily="18" charset="0"/>
              </a:rPr>
              <a:t>or pursue </a:t>
            </a:r>
            <a:r>
              <a:rPr lang="en-US" dirty="0">
                <a:solidFill>
                  <a:schemeClr val="bg1"/>
                </a:solidFill>
                <a:latin typeface="Garamond" pitchFamily="18" charset="0"/>
              </a:rPr>
              <a:t>other goals, our focus would be blurred and our </a:t>
            </a:r>
            <a:r>
              <a:rPr lang="en-US" dirty="0" smtClean="0">
                <a:solidFill>
                  <a:schemeClr val="bg1"/>
                </a:solidFill>
                <a:latin typeface="Garamond" pitchFamily="18" charset="0"/>
              </a:rPr>
              <a:t>energies diminished</a:t>
            </a:r>
            <a:r>
              <a:rPr lang="en-US" dirty="0">
                <a:solidFill>
                  <a:schemeClr val="bg1"/>
                </a:solidFill>
                <a:latin typeface="Garamond" pitchFamily="18" charset="0"/>
              </a:rPr>
              <a:t>.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The </a:t>
            </a:r>
            <a:r>
              <a:rPr lang="en-US" dirty="0">
                <a:solidFill>
                  <a:schemeClr val="bg1"/>
                </a:solidFill>
                <a:latin typeface="Garamond" pitchFamily="18" charset="0"/>
              </a:rPr>
              <a:t>Fifth Tradition asks us to practice integrity </a:t>
            </a:r>
            <a:r>
              <a:rPr lang="en-US" dirty="0" smtClean="0">
                <a:solidFill>
                  <a:schemeClr val="bg1"/>
                </a:solidFill>
                <a:latin typeface="Garamond" pitchFamily="18" charset="0"/>
              </a:rPr>
              <a:t>by keeping </a:t>
            </a:r>
            <a:r>
              <a:rPr lang="en-US" dirty="0">
                <a:solidFill>
                  <a:schemeClr val="bg1"/>
                </a:solidFill>
                <a:latin typeface="Garamond" pitchFamily="18" charset="0"/>
              </a:rPr>
              <a:t>our purpose foremost</a:t>
            </a:r>
          </a:p>
        </p:txBody>
      </p:sp>
    </p:spTree>
    <p:extLst>
      <p:ext uri="{BB962C8B-B14F-4D97-AF65-F5344CB8AC3E}">
        <p14:creationId xmlns="" xmlns:p14="http://schemas.microsoft.com/office/powerpoint/2010/main" val="17569195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38100" y="76200"/>
            <a:ext cx="9067800" cy="1384995"/>
          </a:xfrm>
          <a:prstGeom prst="rect">
            <a:avLst/>
          </a:prstGeom>
        </p:spPr>
        <p:txBody>
          <a:bodyPr wrap="square">
            <a:spAutoFit/>
          </a:bodyPr>
          <a:lstStyle/>
          <a:p>
            <a:r>
              <a:rPr lang="en-US" sz="2400" b="1" dirty="0" smtClean="0">
                <a:solidFill>
                  <a:schemeClr val="bg1"/>
                </a:solidFill>
              </a:rPr>
              <a:t>Tradition Six</a:t>
            </a:r>
          </a:p>
          <a:p>
            <a:r>
              <a:rPr lang="en-US" sz="2000" dirty="0">
                <a:solidFill>
                  <a:schemeClr val="bg1"/>
                </a:solidFill>
              </a:rPr>
              <a:t>	</a:t>
            </a:r>
            <a:r>
              <a:rPr lang="en-US" sz="2000" i="1" dirty="0" smtClean="0">
                <a:solidFill>
                  <a:schemeClr val="bg1"/>
                </a:solidFill>
              </a:rPr>
              <a:t>An </a:t>
            </a:r>
            <a:r>
              <a:rPr lang="en-US" sz="2000" i="1" dirty="0">
                <a:solidFill>
                  <a:schemeClr val="bg1"/>
                </a:solidFill>
              </a:rPr>
              <a:t>NA group ought never </a:t>
            </a:r>
            <a:r>
              <a:rPr lang="en-US" sz="2000" i="1" dirty="0" smtClean="0">
                <a:solidFill>
                  <a:schemeClr val="bg1"/>
                </a:solidFill>
              </a:rPr>
              <a:t>endorse</a:t>
            </a:r>
            <a:r>
              <a:rPr lang="en-US" sz="2000" i="1" dirty="0">
                <a:solidFill>
                  <a:schemeClr val="bg1"/>
                </a:solidFill>
              </a:rPr>
              <a:t>, finance, or lend the </a:t>
            </a:r>
            <a:r>
              <a:rPr lang="en-US" sz="2000" i="1" dirty="0" smtClean="0">
                <a:solidFill>
                  <a:schemeClr val="bg1"/>
                </a:solidFill>
              </a:rPr>
              <a:t>NA name </a:t>
            </a:r>
            <a:r>
              <a:rPr lang="en-US" sz="2000" i="1" dirty="0">
                <a:solidFill>
                  <a:schemeClr val="bg1"/>
                </a:solidFill>
              </a:rPr>
              <a:t>to </a:t>
            </a:r>
            <a:r>
              <a:rPr lang="en-US" sz="2000" i="1" dirty="0" smtClean="0">
                <a:solidFill>
                  <a:schemeClr val="bg1"/>
                </a:solidFill>
              </a:rPr>
              <a:t>any related </a:t>
            </a:r>
            <a:r>
              <a:rPr lang="en-US" sz="2000" i="1" dirty="0">
                <a:solidFill>
                  <a:schemeClr val="bg1"/>
                </a:solidFill>
              </a:rPr>
              <a:t>facility or outside enterprise, </a:t>
            </a:r>
            <a:r>
              <a:rPr lang="en-US" sz="2000" i="1" dirty="0" smtClean="0">
                <a:solidFill>
                  <a:schemeClr val="bg1"/>
                </a:solidFill>
              </a:rPr>
              <a:t>lest problems </a:t>
            </a:r>
            <a:r>
              <a:rPr lang="en-US" sz="2000" i="1" dirty="0">
                <a:solidFill>
                  <a:schemeClr val="bg1"/>
                </a:solidFill>
              </a:rPr>
              <a:t>of money, </a:t>
            </a:r>
            <a:r>
              <a:rPr lang="en-US" sz="2000" i="1" dirty="0" smtClean="0">
                <a:solidFill>
                  <a:schemeClr val="bg1"/>
                </a:solidFill>
              </a:rPr>
              <a:t>property</a:t>
            </a:r>
            <a:r>
              <a:rPr lang="en-US" sz="2000" i="1" dirty="0">
                <a:solidFill>
                  <a:schemeClr val="bg1"/>
                </a:solidFill>
              </a:rPr>
              <a:t>, or </a:t>
            </a:r>
            <a:r>
              <a:rPr lang="en-US" sz="2000" i="1" dirty="0" smtClean="0">
                <a:solidFill>
                  <a:schemeClr val="bg1"/>
                </a:solidFill>
              </a:rPr>
              <a:t>prestige divert </a:t>
            </a:r>
            <a:r>
              <a:rPr lang="en-US" sz="2000" i="1" dirty="0">
                <a:solidFill>
                  <a:schemeClr val="bg1"/>
                </a:solidFill>
              </a:rPr>
              <a:t>us from </a:t>
            </a:r>
            <a:r>
              <a:rPr lang="en-US" sz="2000" i="1" dirty="0" smtClean="0">
                <a:solidFill>
                  <a:schemeClr val="bg1"/>
                </a:solidFill>
              </a:rPr>
              <a:t>our primary </a:t>
            </a:r>
            <a:r>
              <a:rPr lang="en-US" sz="2000" i="1" dirty="0">
                <a:solidFill>
                  <a:schemeClr val="bg1"/>
                </a:solidFill>
              </a:rPr>
              <a:t>purpose.</a:t>
            </a:r>
          </a:p>
        </p:txBody>
      </p:sp>
      <p:sp>
        <p:nvSpPr>
          <p:cNvPr id="4" name="Rectangle 3"/>
          <p:cNvSpPr/>
          <p:nvPr/>
        </p:nvSpPr>
        <p:spPr>
          <a:xfrm>
            <a:off x="0" y="5029200"/>
            <a:ext cx="9067800" cy="1754326"/>
          </a:xfrm>
          <a:prstGeom prst="rect">
            <a:avLst/>
          </a:prstGeom>
        </p:spPr>
        <p:txBody>
          <a:bodyPr wrap="square">
            <a:spAutoFit/>
          </a:bodyPr>
          <a:lstStyle/>
          <a:p>
            <a:pPr marL="285750" indent="-285750">
              <a:buFont typeface="Arial" charset="0"/>
              <a:buChar char="•"/>
            </a:pPr>
            <a:r>
              <a:rPr lang="en-US" b="1" dirty="0" smtClean="0">
                <a:solidFill>
                  <a:schemeClr val="bg1"/>
                </a:solidFill>
                <a:latin typeface="Garamond" pitchFamily="18" charset="0"/>
              </a:rPr>
              <a:t>Cooperation</a:t>
            </a:r>
            <a:r>
              <a:rPr lang="en-US" b="1" dirty="0">
                <a:solidFill>
                  <a:schemeClr val="bg1"/>
                </a:solidFill>
                <a:latin typeface="Garamond" pitchFamily="18" charset="0"/>
              </a:rPr>
              <a:t>, not </a:t>
            </a:r>
            <a:r>
              <a:rPr lang="en-US" b="1" dirty="0" smtClean="0">
                <a:solidFill>
                  <a:schemeClr val="bg1"/>
                </a:solidFill>
                <a:latin typeface="Garamond" pitchFamily="18" charset="0"/>
              </a:rPr>
              <a:t>affiliation.</a:t>
            </a:r>
          </a:p>
          <a:p>
            <a:pPr marL="742950" lvl="1" indent="-285750">
              <a:buFont typeface="Arial" charset="0"/>
              <a:buChar char="•"/>
            </a:pPr>
            <a:r>
              <a:rPr lang="en-US" dirty="0" smtClean="0">
                <a:solidFill>
                  <a:schemeClr val="bg1"/>
                </a:solidFill>
                <a:latin typeface="Garamond" pitchFamily="18" charset="0"/>
              </a:rPr>
              <a:t>Cooperating </a:t>
            </a:r>
            <a:r>
              <a:rPr lang="en-US" dirty="0">
                <a:solidFill>
                  <a:schemeClr val="bg1"/>
                </a:solidFill>
                <a:latin typeface="Garamond" pitchFamily="18" charset="0"/>
              </a:rPr>
              <a:t>means that we work together; it means that we associate with one </a:t>
            </a:r>
            <a:r>
              <a:rPr lang="en-US" dirty="0" smtClean="0">
                <a:solidFill>
                  <a:schemeClr val="bg1"/>
                </a:solidFill>
                <a:latin typeface="Garamond" pitchFamily="18" charset="0"/>
              </a:rPr>
              <a:t>another in </a:t>
            </a:r>
            <a:r>
              <a:rPr lang="en-US" dirty="0">
                <a:solidFill>
                  <a:schemeClr val="bg1"/>
                </a:solidFill>
                <a:latin typeface="Garamond" pitchFamily="18" charset="0"/>
              </a:rPr>
              <a:t>actions that benefit all those involved</a:t>
            </a:r>
            <a:r>
              <a:rPr lang="en-US" dirty="0" smtClean="0">
                <a:solidFill>
                  <a:schemeClr val="bg1"/>
                </a:solidFill>
                <a:latin typeface="Garamond" pitchFamily="18" charset="0"/>
              </a:rPr>
              <a:t>. When we work with each other and with our communities, we are able to take positive steps that help make our message more available. We </a:t>
            </a:r>
            <a:r>
              <a:rPr lang="en-US" dirty="0">
                <a:solidFill>
                  <a:schemeClr val="bg1"/>
                </a:solidFill>
                <a:latin typeface="Garamond" pitchFamily="18" charset="0"/>
              </a:rPr>
              <a:t>are more likely to form productive and cooperative relationships when we </a:t>
            </a:r>
            <a:r>
              <a:rPr lang="en-US" dirty="0" smtClean="0">
                <a:solidFill>
                  <a:schemeClr val="bg1"/>
                </a:solidFill>
                <a:latin typeface="Garamond" pitchFamily="18" charset="0"/>
              </a:rPr>
              <a:t>simply and </a:t>
            </a:r>
            <a:r>
              <a:rPr lang="en-US" dirty="0">
                <a:solidFill>
                  <a:schemeClr val="bg1"/>
                </a:solidFill>
                <a:latin typeface="Garamond" pitchFamily="18" charset="0"/>
              </a:rPr>
              <a:t>honestly review what services we can and cannot offer to others</a:t>
            </a:r>
            <a:endParaRPr lang="en-US" dirty="0" smtClean="0">
              <a:solidFill>
                <a:schemeClr val="bg1"/>
              </a:solidFill>
              <a:latin typeface="Garamond" pitchFamily="18" charset="0"/>
            </a:endParaRPr>
          </a:p>
        </p:txBody>
      </p:sp>
      <p:sp>
        <p:nvSpPr>
          <p:cNvPr id="5" name="Rectangle 4"/>
          <p:cNvSpPr/>
          <p:nvPr/>
        </p:nvSpPr>
        <p:spPr>
          <a:xfrm>
            <a:off x="-76200" y="1628239"/>
            <a:ext cx="9144000" cy="3693319"/>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While each group has but one primary purpose, there are </a:t>
            </a:r>
            <a:r>
              <a:rPr lang="en-US" dirty="0" smtClean="0">
                <a:solidFill>
                  <a:schemeClr val="bg1"/>
                </a:solidFill>
                <a:latin typeface="Garamond" pitchFamily="18" charset="0"/>
              </a:rPr>
              <a:t>many ways </a:t>
            </a:r>
            <a:r>
              <a:rPr lang="en-US" dirty="0">
                <a:solidFill>
                  <a:schemeClr val="bg1"/>
                </a:solidFill>
                <a:latin typeface="Garamond" pitchFamily="18" charset="0"/>
              </a:rPr>
              <a:t>to fulfill that purpose.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Our </a:t>
            </a:r>
            <a:r>
              <a:rPr lang="en-US" dirty="0">
                <a:solidFill>
                  <a:schemeClr val="bg1"/>
                </a:solidFill>
                <a:latin typeface="Garamond" pitchFamily="18" charset="0"/>
              </a:rPr>
              <a:t>groups often go to great lengths </a:t>
            </a:r>
            <a:r>
              <a:rPr lang="en-US" dirty="0" smtClean="0">
                <a:solidFill>
                  <a:schemeClr val="bg1"/>
                </a:solidFill>
                <a:latin typeface="Garamond" pitchFamily="18" charset="0"/>
              </a:rPr>
              <a:t>to carry </a:t>
            </a:r>
            <a:r>
              <a:rPr lang="en-US" dirty="0">
                <a:solidFill>
                  <a:schemeClr val="bg1"/>
                </a:solidFill>
                <a:latin typeface="Garamond" pitchFamily="18" charset="0"/>
              </a:rPr>
              <a:t>the message. We carry out our primary purpose as </a:t>
            </a:r>
            <a:r>
              <a:rPr lang="en-US" dirty="0" smtClean="0">
                <a:solidFill>
                  <a:schemeClr val="bg1"/>
                </a:solidFill>
                <a:latin typeface="Garamond" pitchFamily="18" charset="0"/>
              </a:rPr>
              <a:t>individuals, as </a:t>
            </a:r>
            <a:r>
              <a:rPr lang="en-US" dirty="0">
                <a:solidFill>
                  <a:schemeClr val="bg1"/>
                </a:solidFill>
                <a:latin typeface="Garamond" pitchFamily="18" charset="0"/>
              </a:rPr>
              <a:t>groups, and through our service structure.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In </a:t>
            </a:r>
            <a:r>
              <a:rPr lang="en-US" dirty="0">
                <a:solidFill>
                  <a:schemeClr val="bg1"/>
                </a:solidFill>
                <a:latin typeface="Garamond" pitchFamily="18" charset="0"/>
              </a:rPr>
              <a:t>carrying the </a:t>
            </a:r>
            <a:r>
              <a:rPr lang="en-US" dirty="0" smtClean="0">
                <a:solidFill>
                  <a:schemeClr val="bg1"/>
                </a:solidFill>
                <a:latin typeface="Garamond" pitchFamily="18" charset="0"/>
              </a:rPr>
              <a:t>message, groups </a:t>
            </a:r>
            <a:r>
              <a:rPr lang="en-US" dirty="0">
                <a:solidFill>
                  <a:schemeClr val="bg1"/>
                </a:solidFill>
                <a:latin typeface="Garamond" pitchFamily="18" charset="0"/>
              </a:rPr>
              <a:t>come in contact with other organizations in their areas</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Good public relations can help our groups better fulfill their </a:t>
            </a:r>
            <a:r>
              <a:rPr lang="en-US" dirty="0" smtClean="0">
                <a:solidFill>
                  <a:schemeClr val="bg1"/>
                </a:solidFill>
                <a:latin typeface="Garamond" pitchFamily="18" charset="0"/>
              </a:rPr>
              <a:t>primary purpose</a:t>
            </a:r>
            <a:r>
              <a:rPr lang="en-US" dirty="0">
                <a:solidFill>
                  <a:schemeClr val="bg1"/>
                </a:solidFill>
                <a:latin typeface="Garamond" pitchFamily="18" charset="0"/>
              </a:rPr>
              <a:t>, but cooperation with other organizations can also lead </a:t>
            </a:r>
            <a:r>
              <a:rPr lang="en-US" dirty="0" smtClean="0">
                <a:solidFill>
                  <a:schemeClr val="bg1"/>
                </a:solidFill>
                <a:latin typeface="Garamond" pitchFamily="18" charset="0"/>
              </a:rPr>
              <a:t>to conflict</a:t>
            </a:r>
            <a:r>
              <a:rPr lang="en-US" dirty="0">
                <a:solidFill>
                  <a:schemeClr val="bg1"/>
                </a:solidFill>
                <a:latin typeface="Garamond" pitchFamily="18" charset="0"/>
              </a:rPr>
              <a:t>, diverting our groups from carrying the message</a:t>
            </a:r>
            <a:r>
              <a:rPr lang="en-US" dirty="0" smtClean="0">
                <a:solidFill>
                  <a:schemeClr val="bg1"/>
                </a:solidFill>
                <a:latin typeface="Garamond" pitchFamily="18" charset="0"/>
              </a:rPr>
              <a:t>.</a:t>
            </a:r>
          </a:p>
          <a:p>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Tradition Six </a:t>
            </a:r>
            <a:r>
              <a:rPr lang="en-US" dirty="0">
                <a:solidFill>
                  <a:schemeClr val="bg1"/>
                </a:solidFill>
                <a:latin typeface="Garamond" pitchFamily="18" charset="0"/>
              </a:rPr>
              <a:t>tempers our zeal to carry the message, establishing </a:t>
            </a:r>
            <a:r>
              <a:rPr lang="en-US" dirty="0" smtClean="0">
                <a:solidFill>
                  <a:schemeClr val="bg1"/>
                </a:solidFill>
                <a:latin typeface="Garamond" pitchFamily="18" charset="0"/>
              </a:rPr>
              <a:t>boundaries for </a:t>
            </a:r>
            <a:r>
              <a:rPr lang="en-US" dirty="0">
                <a:solidFill>
                  <a:schemeClr val="bg1"/>
                </a:solidFill>
                <a:latin typeface="Garamond" pitchFamily="18" charset="0"/>
              </a:rPr>
              <a:t>our relations with others in the area</a:t>
            </a:r>
            <a:r>
              <a:rPr lang="en-US" dirty="0" smtClean="0">
                <a:solidFill>
                  <a:schemeClr val="bg1"/>
                </a:solidFill>
                <a:latin typeface="Garamond" pitchFamily="18" charset="0"/>
              </a:rPr>
              <a:t>.</a:t>
            </a:r>
          </a:p>
          <a:p>
            <a:pPr marL="285750" indent="-285750">
              <a:buFont typeface="Arial" pitchFamily="34" charset="0"/>
              <a:buChar char="•"/>
            </a:pPr>
            <a:endParaRPr lang="en-US" dirty="0">
              <a:latin typeface="Garamond" pitchFamily="18" charset="0"/>
            </a:endParaRPr>
          </a:p>
        </p:txBody>
      </p:sp>
    </p:spTree>
    <p:extLst>
      <p:ext uri="{BB962C8B-B14F-4D97-AF65-F5344CB8AC3E}">
        <p14:creationId xmlns="" xmlns:p14="http://schemas.microsoft.com/office/powerpoint/2010/main" val="4827803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55880" y="76200"/>
            <a:ext cx="9067800" cy="1077218"/>
          </a:xfrm>
          <a:prstGeom prst="rect">
            <a:avLst/>
          </a:prstGeom>
        </p:spPr>
        <p:txBody>
          <a:bodyPr wrap="square">
            <a:spAutoFit/>
          </a:bodyPr>
          <a:lstStyle/>
          <a:p>
            <a:r>
              <a:rPr lang="en-US" sz="2400" b="1" dirty="0" smtClean="0">
                <a:solidFill>
                  <a:schemeClr val="bg1"/>
                </a:solidFill>
              </a:rPr>
              <a:t>Tradition Seven</a:t>
            </a:r>
          </a:p>
          <a:p>
            <a:r>
              <a:rPr lang="en-US" sz="2000" b="1" dirty="0">
                <a:solidFill>
                  <a:schemeClr val="bg1"/>
                </a:solidFill>
              </a:rPr>
              <a:t>	</a:t>
            </a:r>
            <a:r>
              <a:rPr lang="en-US" sz="2000" i="1" dirty="0" smtClean="0">
                <a:solidFill>
                  <a:schemeClr val="bg1"/>
                </a:solidFill>
              </a:rPr>
              <a:t>Every </a:t>
            </a:r>
            <a:r>
              <a:rPr lang="en-US" sz="2000" i="1" dirty="0">
                <a:solidFill>
                  <a:schemeClr val="bg1"/>
                </a:solidFill>
              </a:rPr>
              <a:t>NA group ought to </a:t>
            </a:r>
            <a:r>
              <a:rPr lang="en-US" sz="2000" i="1" dirty="0" smtClean="0">
                <a:solidFill>
                  <a:schemeClr val="bg1"/>
                </a:solidFill>
              </a:rPr>
              <a:t>be fully </a:t>
            </a:r>
            <a:r>
              <a:rPr lang="en-US" sz="2000" i="1" dirty="0">
                <a:solidFill>
                  <a:schemeClr val="bg1"/>
                </a:solidFill>
              </a:rPr>
              <a:t>self-supporting, </a:t>
            </a:r>
            <a:r>
              <a:rPr lang="en-US" sz="2000" i="1" dirty="0" smtClean="0">
                <a:solidFill>
                  <a:schemeClr val="bg1"/>
                </a:solidFill>
              </a:rPr>
              <a:t>declining outside contributions</a:t>
            </a:r>
            <a:r>
              <a:rPr lang="en-US" sz="2000" i="1" dirty="0">
                <a:solidFill>
                  <a:schemeClr val="bg1"/>
                </a:solidFill>
              </a:rPr>
              <a:t>.</a:t>
            </a:r>
          </a:p>
        </p:txBody>
      </p:sp>
      <p:sp>
        <p:nvSpPr>
          <p:cNvPr id="3" name="Rectangle 2"/>
          <p:cNvSpPr/>
          <p:nvPr/>
        </p:nvSpPr>
        <p:spPr>
          <a:xfrm>
            <a:off x="-40640" y="4267200"/>
            <a:ext cx="9037320" cy="1754326"/>
          </a:xfrm>
          <a:prstGeom prst="rect">
            <a:avLst/>
          </a:prstGeom>
        </p:spPr>
        <p:txBody>
          <a:bodyPr wrap="square">
            <a:spAutoFit/>
          </a:bodyPr>
          <a:lstStyle/>
          <a:p>
            <a:pPr marL="285750" indent="-285750">
              <a:buFont typeface="Arial" charset="0"/>
              <a:buChar char="•"/>
            </a:pPr>
            <a:r>
              <a:rPr lang="en-US" dirty="0" smtClean="0">
                <a:solidFill>
                  <a:schemeClr val="bg1"/>
                </a:solidFill>
                <a:latin typeface="Garamond" pitchFamily="18" charset="0"/>
              </a:rPr>
              <a:t>Our </a:t>
            </a:r>
            <a:r>
              <a:rPr lang="en-US" dirty="0">
                <a:solidFill>
                  <a:schemeClr val="bg1"/>
                </a:solidFill>
                <a:latin typeface="Garamond" pitchFamily="18" charset="0"/>
              </a:rPr>
              <a:t>organization is sustained by our own energy through member </a:t>
            </a:r>
            <a:r>
              <a:rPr lang="en-US" dirty="0" smtClean="0">
                <a:solidFill>
                  <a:schemeClr val="bg1"/>
                </a:solidFill>
                <a:latin typeface="Garamond" pitchFamily="18" charset="0"/>
              </a:rPr>
              <a:t>donations and </a:t>
            </a:r>
            <a:r>
              <a:rPr lang="en-US" dirty="0">
                <a:solidFill>
                  <a:schemeClr val="bg1"/>
                </a:solidFill>
                <a:latin typeface="Garamond" pitchFamily="18" charset="0"/>
              </a:rPr>
              <a:t>service </a:t>
            </a:r>
            <a:r>
              <a:rPr lang="en-US" dirty="0" smtClean="0">
                <a:solidFill>
                  <a:schemeClr val="bg1"/>
                </a:solidFill>
                <a:latin typeface="Garamond" pitchFamily="18" charset="0"/>
              </a:rPr>
              <a:t>efforts. We </a:t>
            </a:r>
            <a:r>
              <a:rPr lang="en-US" dirty="0">
                <a:solidFill>
                  <a:schemeClr val="bg1"/>
                </a:solidFill>
                <a:latin typeface="Garamond" pitchFamily="18" charset="0"/>
              </a:rPr>
              <a:t>don’t solicit for financial contributions from the public</a:t>
            </a:r>
            <a:r>
              <a:rPr lang="en-US" dirty="0" smtClean="0">
                <a:solidFill>
                  <a:schemeClr val="bg1"/>
                </a:solidFill>
                <a:latin typeface="Garamond" pitchFamily="18" charset="0"/>
              </a:rPr>
              <a:t>.</a:t>
            </a:r>
          </a:p>
          <a:p>
            <a:pPr marL="285750" indent="-285750">
              <a:buFont typeface="Arial" charset="0"/>
              <a:buChar char="•"/>
            </a:pPr>
            <a:endParaRPr lang="en-US" dirty="0" smtClean="0">
              <a:solidFill>
                <a:schemeClr val="bg1"/>
              </a:solidFill>
              <a:latin typeface="Garamond" pitchFamily="18" charset="0"/>
            </a:endParaRPr>
          </a:p>
          <a:p>
            <a:pPr marL="285750" indent="-285750">
              <a:buFont typeface="Arial" charset="0"/>
              <a:buChar char="•"/>
            </a:pPr>
            <a:r>
              <a:rPr lang="en-US" dirty="0" smtClean="0">
                <a:solidFill>
                  <a:schemeClr val="bg1"/>
                </a:solidFill>
                <a:latin typeface="Garamond" pitchFamily="18" charset="0"/>
              </a:rPr>
              <a:t>Self-support </a:t>
            </a:r>
            <a:r>
              <a:rPr lang="en-US" dirty="0">
                <a:solidFill>
                  <a:schemeClr val="bg1"/>
                </a:solidFill>
                <a:latin typeface="Garamond" pitchFamily="18" charset="0"/>
              </a:rPr>
              <a:t>means more than just carrying </a:t>
            </a:r>
            <a:r>
              <a:rPr lang="en-US" dirty="0" smtClean="0">
                <a:solidFill>
                  <a:schemeClr val="bg1"/>
                </a:solidFill>
                <a:latin typeface="Garamond" pitchFamily="18" charset="0"/>
              </a:rPr>
              <a:t>our own </a:t>
            </a:r>
            <a:r>
              <a:rPr lang="en-US" dirty="0">
                <a:solidFill>
                  <a:schemeClr val="bg1"/>
                </a:solidFill>
                <a:latin typeface="Garamond" pitchFamily="18" charset="0"/>
              </a:rPr>
              <a:t>financial weight—it means that we fulfill our responsibility to provide </a:t>
            </a:r>
            <a:r>
              <a:rPr lang="en-US" dirty="0" smtClean="0">
                <a:solidFill>
                  <a:schemeClr val="bg1"/>
                </a:solidFill>
                <a:latin typeface="Garamond" pitchFamily="18" charset="0"/>
              </a:rPr>
              <a:t>information about </a:t>
            </a:r>
            <a:r>
              <a:rPr lang="en-US" dirty="0">
                <a:solidFill>
                  <a:schemeClr val="bg1"/>
                </a:solidFill>
                <a:latin typeface="Garamond" pitchFamily="18" charset="0"/>
              </a:rPr>
              <a:t>our program and engage in meaningful relationships with others who have </a:t>
            </a:r>
            <a:r>
              <a:rPr lang="en-US" dirty="0" smtClean="0">
                <a:solidFill>
                  <a:schemeClr val="bg1"/>
                </a:solidFill>
                <a:latin typeface="Garamond" pitchFamily="18" charset="0"/>
              </a:rPr>
              <a:t>similar goals.</a:t>
            </a:r>
          </a:p>
        </p:txBody>
      </p:sp>
      <p:sp>
        <p:nvSpPr>
          <p:cNvPr id="4" name="Rectangle 3"/>
          <p:cNvSpPr/>
          <p:nvPr/>
        </p:nvSpPr>
        <p:spPr>
          <a:xfrm>
            <a:off x="-4284" y="1371600"/>
            <a:ext cx="9037320" cy="2585323"/>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The Seventh Tradition adds further clarity to our group’s </a:t>
            </a:r>
            <a:r>
              <a:rPr lang="en-US" dirty="0" smtClean="0">
                <a:solidFill>
                  <a:schemeClr val="bg1"/>
                </a:solidFill>
                <a:latin typeface="Garamond" pitchFamily="18" charset="0"/>
              </a:rPr>
              <a:t>public relations</a:t>
            </a:r>
            <a:r>
              <a:rPr lang="en-US" dirty="0">
                <a:solidFill>
                  <a:schemeClr val="bg1"/>
                </a:solidFill>
                <a:latin typeface="Garamond" pitchFamily="18" charset="0"/>
              </a:rPr>
              <a:t>.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Tradition </a:t>
            </a:r>
            <a:r>
              <a:rPr lang="en-US" dirty="0">
                <a:solidFill>
                  <a:schemeClr val="bg1"/>
                </a:solidFill>
                <a:latin typeface="Garamond" pitchFamily="18" charset="0"/>
              </a:rPr>
              <a:t>Six cautioned us against funding other </a:t>
            </a:r>
            <a:r>
              <a:rPr lang="en-US" dirty="0" smtClean="0">
                <a:solidFill>
                  <a:schemeClr val="bg1"/>
                </a:solidFill>
                <a:latin typeface="Garamond" pitchFamily="18" charset="0"/>
              </a:rPr>
              <a:t>organizations, </a:t>
            </a:r>
            <a:r>
              <a:rPr lang="en-US" i="1" dirty="0" smtClean="0">
                <a:solidFill>
                  <a:schemeClr val="bg1"/>
                </a:solidFill>
                <a:latin typeface="Garamond" pitchFamily="18" charset="0"/>
              </a:rPr>
              <a:t>lest </a:t>
            </a:r>
            <a:r>
              <a:rPr lang="en-US" i="1" dirty="0">
                <a:solidFill>
                  <a:schemeClr val="bg1"/>
                </a:solidFill>
                <a:latin typeface="Garamond" pitchFamily="18" charset="0"/>
              </a:rPr>
              <a:t>problems of money, property, or prestige divert us from </a:t>
            </a:r>
            <a:r>
              <a:rPr lang="en-US" i="1" dirty="0" smtClean="0">
                <a:solidFill>
                  <a:schemeClr val="bg1"/>
                </a:solidFill>
                <a:latin typeface="Garamond" pitchFamily="18" charset="0"/>
              </a:rPr>
              <a:t>our primary </a:t>
            </a:r>
            <a:r>
              <a:rPr lang="en-US" i="1" dirty="0">
                <a:solidFill>
                  <a:schemeClr val="bg1"/>
                </a:solidFill>
                <a:latin typeface="Garamond" pitchFamily="18" charset="0"/>
              </a:rPr>
              <a:t>purpose. </a:t>
            </a:r>
            <a:endParaRPr lang="en-US" i="1"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Tradition </a:t>
            </a:r>
            <a:r>
              <a:rPr lang="en-US" dirty="0">
                <a:solidFill>
                  <a:schemeClr val="bg1"/>
                </a:solidFill>
                <a:latin typeface="Garamond" pitchFamily="18" charset="0"/>
              </a:rPr>
              <a:t>Seven encourages us to decline </a:t>
            </a:r>
            <a:r>
              <a:rPr lang="en-US" dirty="0" smtClean="0">
                <a:solidFill>
                  <a:schemeClr val="bg1"/>
                </a:solidFill>
                <a:latin typeface="Garamond" pitchFamily="18" charset="0"/>
              </a:rPr>
              <a:t>funding from </a:t>
            </a:r>
            <a:r>
              <a:rPr lang="en-US" dirty="0">
                <a:solidFill>
                  <a:schemeClr val="bg1"/>
                </a:solidFill>
                <a:latin typeface="Garamond" pitchFamily="18" charset="0"/>
              </a:rPr>
              <a:t>other organizations for </a:t>
            </a:r>
            <a:r>
              <a:rPr lang="en-US" dirty="0" smtClean="0">
                <a:solidFill>
                  <a:schemeClr val="bg1"/>
                </a:solidFill>
                <a:latin typeface="Garamond" pitchFamily="18" charset="0"/>
              </a:rPr>
              <a:t>the same </a:t>
            </a:r>
            <a:r>
              <a:rPr lang="en-US" dirty="0">
                <a:solidFill>
                  <a:schemeClr val="bg1"/>
                </a:solidFill>
                <a:latin typeface="Garamond" pitchFamily="18" charset="0"/>
              </a:rPr>
              <a:t>reason: to maintain our </a:t>
            </a:r>
            <a:r>
              <a:rPr lang="en-US" dirty="0" smtClean="0">
                <a:solidFill>
                  <a:schemeClr val="bg1"/>
                </a:solidFill>
                <a:latin typeface="Garamond" pitchFamily="18" charset="0"/>
              </a:rPr>
              <a:t>group’s focus </a:t>
            </a:r>
            <a:r>
              <a:rPr lang="en-US" dirty="0">
                <a:solidFill>
                  <a:schemeClr val="bg1"/>
                </a:solidFill>
                <a:latin typeface="Garamond" pitchFamily="18" charset="0"/>
              </a:rPr>
              <a:t>on its primary purpose.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By </a:t>
            </a:r>
            <a:r>
              <a:rPr lang="en-US" dirty="0">
                <a:solidFill>
                  <a:schemeClr val="bg1"/>
                </a:solidFill>
                <a:latin typeface="Garamond" pitchFamily="18" charset="0"/>
              </a:rPr>
              <a:t>paying our own expenses, we </a:t>
            </a:r>
            <a:r>
              <a:rPr lang="en-US" dirty="0" smtClean="0">
                <a:solidFill>
                  <a:schemeClr val="bg1"/>
                </a:solidFill>
                <a:latin typeface="Garamond" pitchFamily="18" charset="0"/>
              </a:rPr>
              <a:t>remain free </a:t>
            </a:r>
            <a:r>
              <a:rPr lang="en-US" dirty="0">
                <a:solidFill>
                  <a:schemeClr val="bg1"/>
                </a:solidFill>
                <a:latin typeface="Garamond" pitchFamily="18" charset="0"/>
              </a:rPr>
              <a:t>to carry our own message.</a:t>
            </a:r>
          </a:p>
        </p:txBody>
      </p:sp>
    </p:spTree>
    <p:extLst>
      <p:ext uri="{BB962C8B-B14F-4D97-AF65-F5344CB8AC3E}">
        <p14:creationId xmlns="" xmlns:p14="http://schemas.microsoft.com/office/powerpoint/2010/main" val="19260227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0" y="57834"/>
            <a:ext cx="9144000" cy="1077218"/>
          </a:xfrm>
          <a:prstGeom prst="rect">
            <a:avLst/>
          </a:prstGeom>
        </p:spPr>
        <p:txBody>
          <a:bodyPr wrap="square">
            <a:spAutoFit/>
          </a:bodyPr>
          <a:lstStyle/>
          <a:p>
            <a:r>
              <a:rPr lang="en-US" sz="2400" b="1" dirty="0" smtClean="0">
                <a:solidFill>
                  <a:schemeClr val="bg1"/>
                </a:solidFill>
              </a:rPr>
              <a:t>Tradition Eight</a:t>
            </a:r>
          </a:p>
          <a:p>
            <a:r>
              <a:rPr lang="en-US" sz="2000" b="1" dirty="0">
                <a:solidFill>
                  <a:schemeClr val="bg1"/>
                </a:solidFill>
              </a:rPr>
              <a:t>	</a:t>
            </a:r>
            <a:r>
              <a:rPr lang="en-US" sz="2000" i="1" dirty="0" smtClean="0">
                <a:solidFill>
                  <a:schemeClr val="bg1"/>
                </a:solidFill>
              </a:rPr>
              <a:t>Narcotics </a:t>
            </a:r>
            <a:r>
              <a:rPr lang="en-US" sz="2000" i="1" dirty="0">
                <a:solidFill>
                  <a:schemeClr val="bg1"/>
                </a:solidFill>
              </a:rPr>
              <a:t>Anonymous should </a:t>
            </a:r>
            <a:r>
              <a:rPr lang="en-US" sz="2000" i="1" dirty="0" smtClean="0">
                <a:solidFill>
                  <a:schemeClr val="bg1"/>
                </a:solidFill>
              </a:rPr>
              <a:t>remain </a:t>
            </a:r>
            <a:r>
              <a:rPr lang="en-US" sz="2000" i="1" dirty="0">
                <a:solidFill>
                  <a:schemeClr val="bg1"/>
                </a:solidFill>
              </a:rPr>
              <a:t>forever </a:t>
            </a:r>
            <a:r>
              <a:rPr lang="en-US" sz="2000" i="1" dirty="0" smtClean="0">
                <a:solidFill>
                  <a:schemeClr val="bg1"/>
                </a:solidFill>
              </a:rPr>
              <a:t>nonprofessional, but our service centers </a:t>
            </a:r>
            <a:r>
              <a:rPr lang="en-US" sz="2000" i="1" dirty="0">
                <a:solidFill>
                  <a:schemeClr val="bg1"/>
                </a:solidFill>
              </a:rPr>
              <a:t>may employ special workers.</a:t>
            </a:r>
          </a:p>
        </p:txBody>
      </p:sp>
      <p:sp>
        <p:nvSpPr>
          <p:cNvPr id="4" name="Rectangle 3"/>
          <p:cNvSpPr/>
          <p:nvPr/>
        </p:nvSpPr>
        <p:spPr>
          <a:xfrm>
            <a:off x="0" y="1166843"/>
            <a:ext cx="9144000" cy="3139321"/>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Narcotics Anonymous offers a distinctly nonprofessional </a:t>
            </a:r>
            <a:r>
              <a:rPr lang="en-US" dirty="0" smtClean="0">
                <a:solidFill>
                  <a:schemeClr val="bg1"/>
                </a:solidFill>
                <a:latin typeface="Garamond" pitchFamily="18" charset="0"/>
              </a:rPr>
              <a:t>approach to </a:t>
            </a:r>
            <a:r>
              <a:rPr lang="en-US" dirty="0">
                <a:solidFill>
                  <a:schemeClr val="bg1"/>
                </a:solidFill>
                <a:latin typeface="Garamond" pitchFamily="18" charset="0"/>
              </a:rPr>
              <a:t>the disease of addiction. </a:t>
            </a:r>
            <a:endParaRPr lang="en-US" dirty="0" smtClean="0">
              <a:solidFill>
                <a:schemeClr val="bg1"/>
              </a:solidFill>
              <a:latin typeface="Garamond" pitchFamily="18" charset="0"/>
            </a:endParaRP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have no hospitals, no treatment </a:t>
            </a:r>
            <a:r>
              <a:rPr lang="en-US" dirty="0" smtClean="0">
                <a:solidFill>
                  <a:schemeClr val="bg1"/>
                </a:solidFill>
                <a:latin typeface="Garamond" pitchFamily="18" charset="0"/>
              </a:rPr>
              <a:t>centers, no </a:t>
            </a:r>
            <a:r>
              <a:rPr lang="en-US" dirty="0">
                <a:solidFill>
                  <a:schemeClr val="bg1"/>
                </a:solidFill>
                <a:latin typeface="Garamond" pitchFamily="18" charset="0"/>
              </a:rPr>
              <a:t>outpatient clinics, none of the facilities associated with a </a:t>
            </a:r>
            <a:r>
              <a:rPr lang="en-US" dirty="0" smtClean="0">
                <a:solidFill>
                  <a:schemeClr val="bg1"/>
                </a:solidFill>
                <a:latin typeface="Garamond" pitchFamily="18" charset="0"/>
              </a:rPr>
              <a:t>professional enterprise</a:t>
            </a:r>
            <a:r>
              <a:rPr lang="en-US" dirty="0">
                <a:solidFill>
                  <a:schemeClr val="bg1"/>
                </a:solidFill>
                <a:latin typeface="Garamond" pitchFamily="18" charset="0"/>
              </a:rPr>
              <a:t>.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do not diagnose anyone’s condition or </a:t>
            </a:r>
            <a:r>
              <a:rPr lang="en-US" dirty="0" smtClean="0">
                <a:solidFill>
                  <a:schemeClr val="bg1"/>
                </a:solidFill>
                <a:latin typeface="Garamond" pitchFamily="18" charset="0"/>
              </a:rPr>
              <a:t>track the </a:t>
            </a:r>
            <a:r>
              <a:rPr lang="en-US" dirty="0">
                <a:solidFill>
                  <a:schemeClr val="bg1"/>
                </a:solidFill>
                <a:latin typeface="Garamond" pitchFamily="18" charset="0"/>
              </a:rPr>
              <a:t>progress of our patients—in fact, we have no patients, only members</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Our groups do not provide professional therapeutic, </a:t>
            </a:r>
            <a:r>
              <a:rPr lang="en-US" dirty="0" smtClean="0">
                <a:solidFill>
                  <a:schemeClr val="bg1"/>
                </a:solidFill>
                <a:latin typeface="Garamond" pitchFamily="18" charset="0"/>
              </a:rPr>
              <a:t>medical, legal</a:t>
            </a:r>
            <a:r>
              <a:rPr lang="en-US" dirty="0">
                <a:solidFill>
                  <a:schemeClr val="bg1"/>
                </a:solidFill>
                <a:latin typeface="Garamond" pitchFamily="18" charset="0"/>
              </a:rPr>
              <a:t>, or psychiatric services.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are simply a fellowship of </a:t>
            </a:r>
            <a:r>
              <a:rPr lang="en-US" dirty="0" smtClean="0">
                <a:solidFill>
                  <a:schemeClr val="bg1"/>
                </a:solidFill>
                <a:latin typeface="Garamond" pitchFamily="18" charset="0"/>
              </a:rPr>
              <a:t>recovering addicts </a:t>
            </a:r>
            <a:r>
              <a:rPr lang="en-US" dirty="0">
                <a:solidFill>
                  <a:schemeClr val="bg1"/>
                </a:solidFill>
                <a:latin typeface="Garamond" pitchFamily="18" charset="0"/>
              </a:rPr>
              <a:t>who meet regularly to help each other stay clean</a:t>
            </a:r>
            <a:r>
              <a:rPr lang="en-US" dirty="0">
                <a:latin typeface="Garamond" pitchFamily="18" charset="0"/>
              </a:rPr>
              <a:t>.</a:t>
            </a:r>
          </a:p>
        </p:txBody>
      </p:sp>
    </p:spTree>
    <p:extLst>
      <p:ext uri="{BB962C8B-B14F-4D97-AF65-F5344CB8AC3E}">
        <p14:creationId xmlns="" xmlns:p14="http://schemas.microsoft.com/office/powerpoint/2010/main" val="32146937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76200" y="76200"/>
            <a:ext cx="9144000" cy="1077218"/>
          </a:xfrm>
          <a:prstGeom prst="rect">
            <a:avLst/>
          </a:prstGeom>
        </p:spPr>
        <p:txBody>
          <a:bodyPr wrap="square">
            <a:spAutoFit/>
          </a:bodyPr>
          <a:lstStyle/>
          <a:p>
            <a:r>
              <a:rPr lang="en-US" sz="2400" b="1" dirty="0" smtClean="0">
                <a:solidFill>
                  <a:schemeClr val="bg1"/>
                </a:solidFill>
              </a:rPr>
              <a:t>Tradition Nine</a:t>
            </a:r>
          </a:p>
          <a:p>
            <a:r>
              <a:rPr lang="en-US" sz="2000" i="1" dirty="0" smtClean="0">
                <a:solidFill>
                  <a:schemeClr val="bg1"/>
                </a:solidFill>
              </a:rPr>
              <a:t>	NA</a:t>
            </a:r>
            <a:r>
              <a:rPr lang="en-US" sz="2000" i="1" dirty="0">
                <a:solidFill>
                  <a:schemeClr val="bg1"/>
                </a:solidFill>
              </a:rPr>
              <a:t>, as such, ought never be organized, but we may </a:t>
            </a:r>
            <a:r>
              <a:rPr lang="en-US" sz="2000" i="1" dirty="0" smtClean="0">
                <a:solidFill>
                  <a:schemeClr val="bg1"/>
                </a:solidFill>
              </a:rPr>
              <a:t>create service </a:t>
            </a:r>
            <a:r>
              <a:rPr lang="en-US" sz="2000" i="1" dirty="0">
                <a:solidFill>
                  <a:schemeClr val="bg1"/>
                </a:solidFill>
              </a:rPr>
              <a:t>boards or </a:t>
            </a:r>
            <a:r>
              <a:rPr lang="en-US" sz="2000" i="1" dirty="0" smtClean="0">
                <a:solidFill>
                  <a:schemeClr val="bg1"/>
                </a:solidFill>
              </a:rPr>
              <a:t>committees </a:t>
            </a:r>
            <a:r>
              <a:rPr lang="en-US" sz="2000" i="1" dirty="0">
                <a:solidFill>
                  <a:schemeClr val="bg1"/>
                </a:solidFill>
              </a:rPr>
              <a:t>directly responsible to </a:t>
            </a:r>
            <a:r>
              <a:rPr lang="en-US" sz="2000" i="1" dirty="0" smtClean="0">
                <a:solidFill>
                  <a:schemeClr val="bg1"/>
                </a:solidFill>
              </a:rPr>
              <a:t>those they </a:t>
            </a:r>
            <a:r>
              <a:rPr lang="en-US" sz="2000" i="1" dirty="0">
                <a:solidFill>
                  <a:schemeClr val="bg1"/>
                </a:solidFill>
              </a:rPr>
              <a:t>serve.</a:t>
            </a:r>
          </a:p>
        </p:txBody>
      </p:sp>
      <p:sp>
        <p:nvSpPr>
          <p:cNvPr id="3" name="Rectangle 2"/>
          <p:cNvSpPr/>
          <p:nvPr/>
        </p:nvSpPr>
        <p:spPr>
          <a:xfrm>
            <a:off x="15240" y="1219200"/>
            <a:ext cx="9067800" cy="5355312"/>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In our White Booklet, we read that </a:t>
            </a:r>
            <a:r>
              <a:rPr lang="en-US" i="1" dirty="0" smtClean="0">
                <a:solidFill>
                  <a:schemeClr val="bg1"/>
                </a:solidFill>
                <a:latin typeface="Garamond" pitchFamily="18" charset="0"/>
              </a:rPr>
              <a:t>NA </a:t>
            </a:r>
            <a:r>
              <a:rPr lang="en-US" i="1" dirty="0">
                <a:solidFill>
                  <a:schemeClr val="bg1"/>
                </a:solidFill>
                <a:latin typeface="Garamond" pitchFamily="18" charset="0"/>
              </a:rPr>
              <a:t>is a nonprofit </a:t>
            </a:r>
            <a:r>
              <a:rPr lang="en-US" i="1" dirty="0" smtClean="0">
                <a:solidFill>
                  <a:schemeClr val="bg1"/>
                </a:solidFill>
                <a:latin typeface="Garamond" pitchFamily="18" charset="0"/>
              </a:rPr>
              <a:t>fellowship or </a:t>
            </a:r>
            <a:r>
              <a:rPr lang="en-US" i="1" dirty="0">
                <a:solidFill>
                  <a:schemeClr val="bg1"/>
                </a:solidFill>
                <a:latin typeface="Garamond" pitchFamily="18" charset="0"/>
              </a:rPr>
              <a:t>society of men and women for whom drugs had become a </a:t>
            </a:r>
            <a:r>
              <a:rPr lang="en-US" i="1" dirty="0" smtClean="0">
                <a:solidFill>
                  <a:schemeClr val="bg1"/>
                </a:solidFill>
                <a:latin typeface="Garamond" pitchFamily="18" charset="0"/>
              </a:rPr>
              <a:t>major problem</a:t>
            </a:r>
            <a:r>
              <a:rPr lang="en-US" i="1" dirty="0">
                <a:solidFill>
                  <a:schemeClr val="bg1"/>
                </a:solidFill>
                <a:latin typeface="Garamond" pitchFamily="18" charset="0"/>
              </a:rPr>
              <a:t>. We are recovering addicts who meet regularly to help </a:t>
            </a:r>
            <a:r>
              <a:rPr lang="en-US" i="1" dirty="0" smtClean="0">
                <a:solidFill>
                  <a:schemeClr val="bg1"/>
                </a:solidFill>
                <a:latin typeface="Garamond" pitchFamily="18" charset="0"/>
              </a:rPr>
              <a:t>each other </a:t>
            </a:r>
            <a:r>
              <a:rPr lang="en-US" i="1" dirty="0">
                <a:solidFill>
                  <a:schemeClr val="bg1"/>
                </a:solidFill>
                <a:latin typeface="Garamond" pitchFamily="18" charset="0"/>
              </a:rPr>
              <a:t>stay clean</a:t>
            </a:r>
            <a:r>
              <a:rPr lang="en-US" dirty="0" smtClean="0">
                <a:solidFill>
                  <a:schemeClr val="bg1"/>
                </a:solidFill>
                <a:latin typeface="Garamond" pitchFamily="18" charset="0"/>
              </a:rPr>
              <a:t>. This </a:t>
            </a:r>
            <a:r>
              <a:rPr lang="en-US" dirty="0">
                <a:solidFill>
                  <a:schemeClr val="bg1"/>
                </a:solidFill>
                <a:latin typeface="Garamond" pitchFamily="18" charset="0"/>
              </a:rPr>
              <a:t>is NA, as such—a simple fellowship using </a:t>
            </a:r>
            <a:r>
              <a:rPr lang="en-US" dirty="0" smtClean="0">
                <a:solidFill>
                  <a:schemeClr val="bg1"/>
                </a:solidFill>
                <a:latin typeface="Garamond" pitchFamily="18" charset="0"/>
              </a:rPr>
              <a:t>a nonprofessional</a:t>
            </a:r>
            <a:r>
              <a:rPr lang="en-US" dirty="0">
                <a:solidFill>
                  <a:schemeClr val="bg1"/>
                </a:solidFill>
                <a:latin typeface="Garamond" pitchFamily="18" charset="0"/>
              </a:rPr>
              <a:t>, addict-to-addict approach to the disease of addiction</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We are a fellowship, not a lobbying organization or a </a:t>
            </a:r>
            <a:r>
              <a:rPr lang="en-US" dirty="0" smtClean="0">
                <a:solidFill>
                  <a:schemeClr val="bg1"/>
                </a:solidFill>
                <a:latin typeface="Garamond" pitchFamily="18" charset="0"/>
              </a:rPr>
              <a:t>medical service </a:t>
            </a:r>
            <a:r>
              <a:rPr lang="en-US" dirty="0">
                <a:solidFill>
                  <a:schemeClr val="bg1"/>
                </a:solidFill>
                <a:latin typeface="Garamond" pitchFamily="18" charset="0"/>
              </a:rPr>
              <a:t>or a chain of treatment facilities. </a:t>
            </a:r>
            <a:r>
              <a:rPr lang="en-US" dirty="0" smtClean="0">
                <a:solidFill>
                  <a:schemeClr val="bg1"/>
                </a:solidFill>
                <a:latin typeface="Garamond" pitchFamily="18" charset="0"/>
              </a:rPr>
              <a:t>We </a:t>
            </a:r>
            <a:r>
              <a:rPr lang="en-US" dirty="0">
                <a:solidFill>
                  <a:schemeClr val="bg1"/>
                </a:solidFill>
                <a:latin typeface="Garamond" pitchFamily="18" charset="0"/>
              </a:rPr>
              <a:t>are nonprofessional.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have </a:t>
            </a:r>
            <a:r>
              <a:rPr lang="en-US" dirty="0">
                <a:solidFill>
                  <a:schemeClr val="bg1"/>
                </a:solidFill>
                <a:latin typeface="Garamond" pitchFamily="18" charset="0"/>
              </a:rPr>
              <a:t>no rules, no fees, no governing bodies, and only one </a:t>
            </a:r>
            <a:r>
              <a:rPr lang="en-US" dirty="0" smtClean="0">
                <a:solidFill>
                  <a:schemeClr val="bg1"/>
                </a:solidFill>
                <a:latin typeface="Garamond" pitchFamily="18" charset="0"/>
              </a:rPr>
              <a:t>membership requirement</a:t>
            </a:r>
            <a:r>
              <a:rPr lang="en-US" dirty="0">
                <a:solidFill>
                  <a:schemeClr val="bg1"/>
                </a:solidFill>
                <a:latin typeface="Garamond" pitchFamily="18" charset="0"/>
              </a:rPr>
              <a:t>: a desire to stop using.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Our </a:t>
            </a:r>
            <a:r>
              <a:rPr lang="en-US" dirty="0">
                <a:solidFill>
                  <a:schemeClr val="bg1"/>
                </a:solidFill>
                <a:latin typeface="Garamond" pitchFamily="18" charset="0"/>
              </a:rPr>
              <a:t>primary purpose </a:t>
            </a:r>
            <a:r>
              <a:rPr lang="en-US" dirty="0" smtClean="0">
                <a:solidFill>
                  <a:schemeClr val="bg1"/>
                </a:solidFill>
                <a:latin typeface="Garamond" pitchFamily="18" charset="0"/>
              </a:rPr>
              <a:t>is, quite </a:t>
            </a:r>
            <a:r>
              <a:rPr lang="en-US" dirty="0">
                <a:solidFill>
                  <a:schemeClr val="bg1"/>
                </a:solidFill>
                <a:latin typeface="Garamond" pitchFamily="18" charset="0"/>
              </a:rPr>
              <a:t>simply, to carry the message.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These </a:t>
            </a:r>
            <a:r>
              <a:rPr lang="en-US" dirty="0">
                <a:solidFill>
                  <a:schemeClr val="bg1"/>
                </a:solidFill>
                <a:latin typeface="Garamond" pitchFamily="18" charset="0"/>
              </a:rPr>
              <a:t>are some of the </a:t>
            </a:r>
            <a:r>
              <a:rPr lang="en-US" dirty="0" smtClean="0">
                <a:solidFill>
                  <a:schemeClr val="bg1"/>
                </a:solidFill>
                <a:latin typeface="Garamond" pitchFamily="18" charset="0"/>
              </a:rPr>
              <a:t>traditional standards </a:t>
            </a:r>
            <a:r>
              <a:rPr lang="en-US" dirty="0">
                <a:solidFill>
                  <a:schemeClr val="bg1"/>
                </a:solidFill>
                <a:latin typeface="Garamond" pitchFamily="18" charset="0"/>
              </a:rPr>
              <a:t>by which our groups may guide themselves, and our </a:t>
            </a:r>
            <a:r>
              <a:rPr lang="en-US" dirty="0" smtClean="0">
                <a:solidFill>
                  <a:schemeClr val="bg1"/>
                </a:solidFill>
                <a:latin typeface="Garamond" pitchFamily="18" charset="0"/>
              </a:rPr>
              <a:t>ultimate guiding </a:t>
            </a:r>
            <a:r>
              <a:rPr lang="en-US" dirty="0">
                <a:solidFill>
                  <a:schemeClr val="bg1"/>
                </a:solidFill>
                <a:latin typeface="Garamond" pitchFamily="18" charset="0"/>
              </a:rPr>
              <a:t>authority is a Higher Power as it finds expression in </a:t>
            </a:r>
            <a:r>
              <a:rPr lang="en-US" dirty="0" smtClean="0">
                <a:solidFill>
                  <a:schemeClr val="bg1"/>
                </a:solidFill>
                <a:latin typeface="Garamond" pitchFamily="18" charset="0"/>
              </a:rPr>
              <a:t>the conscience </a:t>
            </a:r>
            <a:r>
              <a:rPr lang="en-US" dirty="0">
                <a:solidFill>
                  <a:schemeClr val="bg1"/>
                </a:solidFill>
                <a:latin typeface="Garamond" pitchFamily="18" charset="0"/>
              </a:rPr>
              <a:t>of our members. </a:t>
            </a:r>
            <a:endParaRPr lang="en-US" dirty="0" smtClean="0">
              <a:solidFill>
                <a:schemeClr val="bg1"/>
              </a:solidFill>
              <a:latin typeface="Garamond" pitchFamily="18" charset="0"/>
            </a:endParaRPr>
          </a:p>
          <a:p>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Our </a:t>
            </a:r>
            <a:r>
              <a:rPr lang="en-US" dirty="0">
                <a:solidFill>
                  <a:schemeClr val="bg1"/>
                </a:solidFill>
                <a:latin typeface="Garamond" pitchFamily="18" charset="0"/>
              </a:rPr>
              <a:t>groups work as well as they do because they keep it </a:t>
            </a:r>
            <a:r>
              <a:rPr lang="en-US" dirty="0" smtClean="0">
                <a:solidFill>
                  <a:schemeClr val="bg1"/>
                </a:solidFill>
                <a:latin typeface="Garamond" pitchFamily="18" charset="0"/>
              </a:rPr>
              <a:t>simple, lest </a:t>
            </a:r>
            <a:r>
              <a:rPr lang="en-US" dirty="0">
                <a:solidFill>
                  <a:schemeClr val="bg1"/>
                </a:solidFill>
                <a:latin typeface="Garamond" pitchFamily="18" charset="0"/>
              </a:rPr>
              <a:t>anything get in the way </a:t>
            </a:r>
            <a:r>
              <a:rPr lang="en-US" dirty="0" smtClean="0">
                <a:solidFill>
                  <a:schemeClr val="bg1"/>
                </a:solidFill>
                <a:latin typeface="Garamond" pitchFamily="18" charset="0"/>
              </a:rPr>
              <a:t>of carrying </a:t>
            </a:r>
            <a:r>
              <a:rPr lang="en-US" dirty="0">
                <a:solidFill>
                  <a:schemeClr val="bg1"/>
                </a:solidFill>
                <a:latin typeface="Garamond" pitchFamily="18" charset="0"/>
              </a:rPr>
              <a:t>our message as simply </a:t>
            </a:r>
            <a:r>
              <a:rPr lang="en-US" dirty="0" smtClean="0">
                <a:solidFill>
                  <a:schemeClr val="bg1"/>
                </a:solidFill>
                <a:latin typeface="Garamond" pitchFamily="18" charset="0"/>
              </a:rPr>
              <a:t>and directly </a:t>
            </a:r>
            <a:r>
              <a:rPr lang="en-US" dirty="0">
                <a:solidFill>
                  <a:schemeClr val="bg1"/>
                </a:solidFill>
                <a:latin typeface="Garamond" pitchFamily="18" charset="0"/>
              </a:rPr>
              <a:t>as possible, one addict to another.</a:t>
            </a:r>
          </a:p>
        </p:txBody>
      </p:sp>
    </p:spTree>
    <p:extLst>
      <p:ext uri="{BB962C8B-B14F-4D97-AF65-F5344CB8AC3E}">
        <p14:creationId xmlns="" xmlns:p14="http://schemas.microsoft.com/office/powerpoint/2010/main" val="21962608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0160" y="1219200"/>
            <a:ext cx="9067800" cy="4247317"/>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Narcotics Anonymous is a society of recovering addicts who </a:t>
            </a:r>
            <a:r>
              <a:rPr lang="en-US" dirty="0" smtClean="0">
                <a:solidFill>
                  <a:schemeClr val="bg1"/>
                </a:solidFill>
                <a:latin typeface="Garamond" pitchFamily="18" charset="0"/>
              </a:rPr>
              <a:t>help one </a:t>
            </a:r>
            <a:r>
              <a:rPr lang="en-US" dirty="0">
                <a:solidFill>
                  <a:schemeClr val="bg1"/>
                </a:solidFill>
                <a:latin typeface="Garamond" pitchFamily="18" charset="0"/>
              </a:rPr>
              <a:t>another stay clean by applying certain simple spiritual principles</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Our primary purpose, as groups and as a fellowship, is to offer </a:t>
            </a:r>
            <a:r>
              <a:rPr lang="en-US" dirty="0" smtClean="0">
                <a:solidFill>
                  <a:schemeClr val="bg1"/>
                </a:solidFill>
                <a:latin typeface="Garamond" pitchFamily="18" charset="0"/>
              </a:rPr>
              <a:t>that same </a:t>
            </a:r>
            <a:r>
              <a:rPr lang="en-US" dirty="0">
                <a:solidFill>
                  <a:schemeClr val="bg1"/>
                </a:solidFill>
                <a:latin typeface="Garamond" pitchFamily="18" charset="0"/>
              </a:rPr>
              <a:t>help to any addict seeking recovery. Aside from that, NA </a:t>
            </a:r>
            <a:r>
              <a:rPr lang="en-US" dirty="0" smtClean="0">
                <a:solidFill>
                  <a:schemeClr val="bg1"/>
                </a:solidFill>
                <a:latin typeface="Garamond" pitchFamily="18" charset="0"/>
              </a:rPr>
              <a:t>has no </a:t>
            </a:r>
            <a:r>
              <a:rPr lang="en-US" dirty="0">
                <a:solidFill>
                  <a:schemeClr val="bg1"/>
                </a:solidFill>
                <a:latin typeface="Garamond" pitchFamily="18" charset="0"/>
              </a:rPr>
              <a:t>opinions whatsoever. </a:t>
            </a:r>
            <a:endParaRPr lang="en-US" dirty="0" smtClean="0">
              <a:solidFill>
                <a:schemeClr val="bg1"/>
              </a:solidFill>
              <a:latin typeface="Garamond" pitchFamily="18" charset="0"/>
            </a:endParaRP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By </a:t>
            </a:r>
            <a:r>
              <a:rPr lang="en-US" dirty="0">
                <a:solidFill>
                  <a:schemeClr val="bg1"/>
                </a:solidFill>
                <a:latin typeface="Garamond" pitchFamily="18" charset="0"/>
              </a:rPr>
              <a:t>refusing to take sides on other </a:t>
            </a:r>
            <a:r>
              <a:rPr lang="en-US" dirty="0" smtClean="0">
                <a:solidFill>
                  <a:schemeClr val="bg1"/>
                </a:solidFill>
                <a:latin typeface="Garamond" pitchFamily="18" charset="0"/>
              </a:rPr>
              <a:t>issues, we </a:t>
            </a:r>
            <a:r>
              <a:rPr lang="en-US" dirty="0">
                <a:solidFill>
                  <a:schemeClr val="bg1"/>
                </a:solidFill>
                <a:latin typeface="Garamond" pitchFamily="18" charset="0"/>
              </a:rPr>
              <a:t>avoid becoming embroiled in public controversies that could </a:t>
            </a:r>
            <a:r>
              <a:rPr lang="en-US" dirty="0" smtClean="0">
                <a:solidFill>
                  <a:schemeClr val="bg1"/>
                </a:solidFill>
                <a:latin typeface="Garamond" pitchFamily="18" charset="0"/>
              </a:rPr>
              <a:t>distract us </a:t>
            </a:r>
            <a:r>
              <a:rPr lang="en-US" dirty="0">
                <a:solidFill>
                  <a:schemeClr val="bg1"/>
                </a:solidFill>
                <a:latin typeface="Garamond" pitchFamily="18" charset="0"/>
              </a:rPr>
              <a:t>from our primary purpose. We maintain our single focus of recovery from addiction</a:t>
            </a:r>
            <a:r>
              <a:rPr lang="en-US" dirty="0" smtClean="0">
                <a:solidFill>
                  <a:schemeClr val="bg1"/>
                </a:solidFill>
                <a:latin typeface="Garamond" pitchFamily="18" charset="0"/>
              </a:rPr>
              <a:t>.</a:t>
            </a:r>
          </a:p>
          <a:p>
            <a:endParaRPr lang="en-US" dirty="0">
              <a:latin typeface="Garamond" pitchFamily="18" charset="0"/>
            </a:endParaRPr>
          </a:p>
          <a:p>
            <a:endParaRPr lang="en-US" dirty="0" smtClean="0">
              <a:latin typeface="Garamond" pitchFamily="18" charset="0"/>
            </a:endParaRPr>
          </a:p>
          <a:p>
            <a:pPr marL="285750" indent="-285750">
              <a:buFont typeface="Arial" pitchFamily="34" charset="0"/>
              <a:buChar char="•"/>
            </a:pPr>
            <a:endParaRPr lang="en-US" dirty="0">
              <a:latin typeface="Garamond" pitchFamily="18" charset="0"/>
            </a:endParaRPr>
          </a:p>
          <a:p>
            <a:endParaRPr lang="en-US" dirty="0">
              <a:latin typeface="Garamond" pitchFamily="18" charset="0"/>
            </a:endParaRPr>
          </a:p>
          <a:p>
            <a:pPr marL="285750" indent="-285750">
              <a:buFont typeface="Arial" pitchFamily="34" charset="0"/>
              <a:buChar char="•"/>
            </a:pPr>
            <a:endParaRPr lang="en-US" dirty="0" smtClean="0">
              <a:latin typeface="Garamond" pitchFamily="18" charset="0"/>
            </a:endParaRPr>
          </a:p>
          <a:p>
            <a:endParaRPr lang="en-US" dirty="0" smtClean="0">
              <a:latin typeface="Garamond" pitchFamily="18" charset="0"/>
            </a:endParaRPr>
          </a:p>
        </p:txBody>
      </p:sp>
      <p:sp>
        <p:nvSpPr>
          <p:cNvPr id="2" name="Rectangle 1"/>
          <p:cNvSpPr/>
          <p:nvPr/>
        </p:nvSpPr>
        <p:spPr>
          <a:xfrm>
            <a:off x="-10160" y="83234"/>
            <a:ext cx="9144000" cy="1077218"/>
          </a:xfrm>
          <a:prstGeom prst="rect">
            <a:avLst/>
          </a:prstGeom>
        </p:spPr>
        <p:txBody>
          <a:bodyPr wrap="square">
            <a:spAutoFit/>
          </a:bodyPr>
          <a:lstStyle/>
          <a:p>
            <a:r>
              <a:rPr lang="en-US" sz="2400" b="1" dirty="0" smtClean="0">
                <a:solidFill>
                  <a:schemeClr val="bg1"/>
                </a:solidFill>
              </a:rPr>
              <a:t>Tradition Ten</a:t>
            </a:r>
          </a:p>
          <a:p>
            <a:r>
              <a:rPr lang="en-US" sz="2000" i="1" dirty="0" smtClean="0">
                <a:solidFill>
                  <a:schemeClr val="bg1"/>
                </a:solidFill>
              </a:rPr>
              <a:t>	Narcotics </a:t>
            </a:r>
            <a:r>
              <a:rPr lang="en-US" sz="2000" i="1" dirty="0">
                <a:solidFill>
                  <a:schemeClr val="bg1"/>
                </a:solidFill>
              </a:rPr>
              <a:t>Anonymous has no opinion on outside issues; </a:t>
            </a:r>
            <a:r>
              <a:rPr lang="en-US" sz="2000" i="1" dirty="0" smtClean="0">
                <a:solidFill>
                  <a:schemeClr val="bg1"/>
                </a:solidFill>
              </a:rPr>
              <a:t>hence the </a:t>
            </a:r>
            <a:r>
              <a:rPr lang="en-US" sz="2000" i="1" dirty="0">
                <a:solidFill>
                  <a:schemeClr val="bg1"/>
                </a:solidFill>
              </a:rPr>
              <a:t>NA name </a:t>
            </a:r>
            <a:r>
              <a:rPr lang="en-US" sz="2000" i="1" dirty="0" smtClean="0">
                <a:solidFill>
                  <a:schemeClr val="bg1"/>
                </a:solidFill>
              </a:rPr>
              <a:t>ought </a:t>
            </a:r>
            <a:r>
              <a:rPr lang="en-US" sz="2000" i="1" dirty="0">
                <a:solidFill>
                  <a:schemeClr val="bg1"/>
                </a:solidFill>
              </a:rPr>
              <a:t>never be drawn into public controversy.</a:t>
            </a:r>
          </a:p>
        </p:txBody>
      </p:sp>
    </p:spTree>
    <p:extLst>
      <p:ext uri="{BB962C8B-B14F-4D97-AF65-F5344CB8AC3E}">
        <p14:creationId xmlns="" xmlns:p14="http://schemas.microsoft.com/office/powerpoint/2010/main" val="3111362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76200"/>
            <a:ext cx="9144000" cy="1077218"/>
          </a:xfrm>
          <a:prstGeom prst="rect">
            <a:avLst/>
          </a:prstGeom>
        </p:spPr>
        <p:txBody>
          <a:bodyPr wrap="square">
            <a:spAutoFit/>
          </a:bodyPr>
          <a:lstStyle/>
          <a:p>
            <a:r>
              <a:rPr lang="en-US" sz="2400" b="1" dirty="0" smtClean="0">
                <a:solidFill>
                  <a:schemeClr val="bg1"/>
                </a:solidFill>
              </a:rPr>
              <a:t>Tradition Eleven</a:t>
            </a:r>
          </a:p>
          <a:p>
            <a:r>
              <a:rPr lang="en-US" sz="2000" i="1" dirty="0" smtClean="0">
                <a:solidFill>
                  <a:schemeClr val="bg1"/>
                </a:solidFill>
              </a:rPr>
              <a:t>	Our </a:t>
            </a:r>
            <a:r>
              <a:rPr lang="en-US" sz="2000" i="1" dirty="0">
                <a:solidFill>
                  <a:schemeClr val="bg1"/>
                </a:solidFill>
              </a:rPr>
              <a:t>public relations policy is based on attraction rather </a:t>
            </a:r>
            <a:r>
              <a:rPr lang="en-US" sz="2000" i="1" dirty="0" smtClean="0">
                <a:solidFill>
                  <a:schemeClr val="bg1"/>
                </a:solidFill>
              </a:rPr>
              <a:t>than promotion</a:t>
            </a:r>
            <a:r>
              <a:rPr lang="en-US" sz="2000" i="1" dirty="0">
                <a:solidFill>
                  <a:schemeClr val="bg1"/>
                </a:solidFill>
              </a:rPr>
              <a:t>; we </a:t>
            </a:r>
            <a:r>
              <a:rPr lang="en-US" sz="2000" i="1" dirty="0" smtClean="0">
                <a:solidFill>
                  <a:schemeClr val="bg1"/>
                </a:solidFill>
              </a:rPr>
              <a:t>need </a:t>
            </a:r>
            <a:r>
              <a:rPr lang="en-US" sz="2000" i="1" dirty="0">
                <a:solidFill>
                  <a:schemeClr val="bg1"/>
                </a:solidFill>
              </a:rPr>
              <a:t>always maintain personal anonymity </a:t>
            </a:r>
            <a:r>
              <a:rPr lang="en-US" sz="2000" i="1" dirty="0" smtClean="0">
                <a:solidFill>
                  <a:schemeClr val="bg1"/>
                </a:solidFill>
              </a:rPr>
              <a:t>at the </a:t>
            </a:r>
            <a:r>
              <a:rPr lang="en-US" sz="2000" i="1" dirty="0">
                <a:solidFill>
                  <a:schemeClr val="bg1"/>
                </a:solidFill>
              </a:rPr>
              <a:t>level of press, radio, and </a:t>
            </a:r>
            <a:r>
              <a:rPr lang="en-US" sz="2000" i="1" dirty="0" smtClean="0">
                <a:solidFill>
                  <a:schemeClr val="bg1"/>
                </a:solidFill>
              </a:rPr>
              <a:t>films</a:t>
            </a:r>
            <a:r>
              <a:rPr lang="en-US" sz="2000" i="1" dirty="0">
                <a:solidFill>
                  <a:schemeClr val="bg1"/>
                </a:solidFill>
              </a:rPr>
              <a:t>.</a:t>
            </a:r>
          </a:p>
        </p:txBody>
      </p:sp>
      <p:sp>
        <p:nvSpPr>
          <p:cNvPr id="4" name="Rectangle 3"/>
          <p:cNvSpPr/>
          <p:nvPr/>
        </p:nvSpPr>
        <p:spPr>
          <a:xfrm>
            <a:off x="-5080" y="1381899"/>
            <a:ext cx="9067800" cy="3970318"/>
          </a:xfrm>
          <a:prstGeom prst="rect">
            <a:avLst/>
          </a:prstGeom>
        </p:spPr>
        <p:txBody>
          <a:bodyPr wrap="square">
            <a:spAutoFit/>
          </a:bodyPr>
          <a:lstStyle/>
          <a:p>
            <a:pPr marL="285750" indent="-285750">
              <a:buFont typeface="Arial" pitchFamily="34" charset="0"/>
              <a:buChar char="•"/>
            </a:pPr>
            <a:endParaRPr lang="en-US" dirty="0" smtClean="0">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Tradition </a:t>
            </a:r>
            <a:r>
              <a:rPr lang="en-US" dirty="0">
                <a:solidFill>
                  <a:schemeClr val="bg1"/>
                </a:solidFill>
                <a:latin typeface="Garamond" pitchFamily="18" charset="0"/>
              </a:rPr>
              <a:t>Eleven is only one of six traditions that </a:t>
            </a:r>
            <a:r>
              <a:rPr lang="en-US" dirty="0" smtClean="0">
                <a:solidFill>
                  <a:schemeClr val="bg1"/>
                </a:solidFill>
                <a:latin typeface="Garamond" pitchFamily="18" charset="0"/>
              </a:rPr>
              <a:t>address various </a:t>
            </a:r>
            <a:r>
              <a:rPr lang="en-US" dirty="0">
                <a:solidFill>
                  <a:schemeClr val="bg1"/>
                </a:solidFill>
                <a:latin typeface="Garamond" pitchFamily="18" charset="0"/>
              </a:rPr>
              <a:t>aspects of our relations with the </a:t>
            </a:r>
            <a:r>
              <a:rPr lang="en-US" dirty="0" smtClean="0">
                <a:solidFill>
                  <a:schemeClr val="bg1"/>
                </a:solidFill>
                <a:latin typeface="Garamond" pitchFamily="18" charset="0"/>
              </a:rPr>
              <a:t>public.</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T</a:t>
            </a:r>
            <a:r>
              <a:rPr lang="en-US" dirty="0" smtClean="0">
                <a:solidFill>
                  <a:schemeClr val="bg1"/>
                </a:solidFill>
                <a:latin typeface="Garamond" pitchFamily="18" charset="0"/>
              </a:rPr>
              <a:t>he </a:t>
            </a:r>
            <a:r>
              <a:rPr lang="en-US" dirty="0">
                <a:solidFill>
                  <a:schemeClr val="bg1"/>
                </a:solidFill>
                <a:latin typeface="Garamond" pitchFamily="18" charset="0"/>
              </a:rPr>
              <a:t>Third and </a:t>
            </a:r>
            <a:r>
              <a:rPr lang="en-US" dirty="0" smtClean="0">
                <a:solidFill>
                  <a:schemeClr val="bg1"/>
                </a:solidFill>
                <a:latin typeface="Garamond" pitchFamily="18" charset="0"/>
              </a:rPr>
              <a:t>Fifth Traditions </a:t>
            </a:r>
            <a:r>
              <a:rPr lang="en-US" dirty="0">
                <a:solidFill>
                  <a:schemeClr val="bg1"/>
                </a:solidFill>
                <a:latin typeface="Garamond" pitchFamily="18" charset="0"/>
              </a:rPr>
              <a:t>talk about the primary purpose and ultimate target of </a:t>
            </a:r>
            <a:r>
              <a:rPr lang="en-US" dirty="0" smtClean="0">
                <a:solidFill>
                  <a:schemeClr val="bg1"/>
                </a:solidFill>
                <a:latin typeface="Garamond" pitchFamily="18" charset="0"/>
              </a:rPr>
              <a:t>our public </a:t>
            </a:r>
            <a:r>
              <a:rPr lang="en-US" dirty="0">
                <a:solidFill>
                  <a:schemeClr val="bg1"/>
                </a:solidFill>
                <a:latin typeface="Garamond" pitchFamily="18" charset="0"/>
              </a:rPr>
              <a:t>relations </a:t>
            </a:r>
            <a:r>
              <a:rPr lang="en-US" dirty="0" smtClean="0">
                <a:solidFill>
                  <a:schemeClr val="bg1"/>
                </a:solidFill>
                <a:latin typeface="Garamond" pitchFamily="18" charset="0"/>
              </a:rPr>
              <a:t>efforts</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Traditions </a:t>
            </a:r>
            <a:r>
              <a:rPr lang="en-US" dirty="0">
                <a:solidFill>
                  <a:schemeClr val="bg1"/>
                </a:solidFill>
                <a:latin typeface="Garamond" pitchFamily="18" charset="0"/>
              </a:rPr>
              <a:t>Six and Seven describe the </a:t>
            </a:r>
            <a:r>
              <a:rPr lang="en-US" dirty="0" smtClean="0">
                <a:solidFill>
                  <a:schemeClr val="bg1"/>
                </a:solidFill>
                <a:latin typeface="Garamond" pitchFamily="18" charset="0"/>
              </a:rPr>
              <a:t>nature of </a:t>
            </a:r>
            <a:r>
              <a:rPr lang="en-US" dirty="0">
                <a:solidFill>
                  <a:schemeClr val="bg1"/>
                </a:solidFill>
                <a:latin typeface="Garamond" pitchFamily="18" charset="0"/>
              </a:rPr>
              <a:t>our relations with other </a:t>
            </a:r>
            <a:r>
              <a:rPr lang="en-US" dirty="0" smtClean="0">
                <a:solidFill>
                  <a:schemeClr val="bg1"/>
                </a:solidFill>
                <a:latin typeface="Garamond" pitchFamily="18" charset="0"/>
              </a:rPr>
              <a:t>organizations.</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The Tenth Tradition details </a:t>
            </a:r>
            <a:r>
              <a:rPr lang="en-US" dirty="0">
                <a:solidFill>
                  <a:schemeClr val="bg1"/>
                </a:solidFill>
                <a:latin typeface="Garamond" pitchFamily="18" charset="0"/>
              </a:rPr>
              <a:t>our policy concerning public </a:t>
            </a:r>
            <a:r>
              <a:rPr lang="en-US" dirty="0" smtClean="0">
                <a:solidFill>
                  <a:schemeClr val="bg1"/>
                </a:solidFill>
                <a:latin typeface="Garamond" pitchFamily="18" charset="0"/>
              </a:rPr>
              <a:t>announcements </a:t>
            </a:r>
            <a:r>
              <a:rPr lang="en-US" dirty="0">
                <a:solidFill>
                  <a:schemeClr val="bg1"/>
                </a:solidFill>
                <a:latin typeface="Garamond" pitchFamily="18" charset="0"/>
              </a:rPr>
              <a:t>on </a:t>
            </a:r>
            <a:r>
              <a:rPr lang="en-US" dirty="0" smtClean="0">
                <a:solidFill>
                  <a:schemeClr val="bg1"/>
                </a:solidFill>
                <a:latin typeface="Garamond" pitchFamily="18" charset="0"/>
              </a:rPr>
              <a:t>issues outside </a:t>
            </a:r>
            <a:r>
              <a:rPr lang="en-US" dirty="0">
                <a:solidFill>
                  <a:schemeClr val="bg1"/>
                </a:solidFill>
                <a:latin typeface="Garamond" pitchFamily="18" charset="0"/>
              </a:rPr>
              <a:t>the scope of our recovery program. </a:t>
            </a:r>
          </a:p>
          <a:p>
            <a:pPr marL="285750" indent="-285750">
              <a:buFont typeface="Arial" pitchFamily="34" charset="0"/>
              <a:buChar char="•"/>
            </a:pPr>
            <a:endParaRPr lang="en-US" b="1" dirty="0" smtClean="0">
              <a:solidFill>
                <a:schemeClr val="bg1"/>
              </a:solidFill>
              <a:latin typeface="Garamond" pitchFamily="18" charset="0"/>
            </a:endParaRPr>
          </a:p>
          <a:p>
            <a:pPr marL="285750" indent="-285750">
              <a:buFont typeface="Arial" pitchFamily="34" charset="0"/>
              <a:buChar char="•"/>
            </a:pPr>
            <a:r>
              <a:rPr lang="en-US" b="1" dirty="0" smtClean="0">
                <a:solidFill>
                  <a:schemeClr val="bg1"/>
                </a:solidFill>
                <a:latin typeface="Garamond" pitchFamily="18" charset="0"/>
              </a:rPr>
              <a:t>Clearly</a:t>
            </a:r>
            <a:r>
              <a:rPr lang="en-US" b="1" dirty="0">
                <a:solidFill>
                  <a:schemeClr val="bg1"/>
                </a:solidFill>
                <a:latin typeface="Garamond" pitchFamily="18" charset="0"/>
              </a:rPr>
              <a:t>, our </a:t>
            </a:r>
            <a:r>
              <a:rPr lang="en-US" b="1" dirty="0" smtClean="0">
                <a:solidFill>
                  <a:schemeClr val="bg1"/>
                </a:solidFill>
                <a:latin typeface="Garamond" pitchFamily="18" charset="0"/>
              </a:rPr>
              <a:t>traditions are </a:t>
            </a:r>
            <a:r>
              <a:rPr lang="en-US" b="1" dirty="0">
                <a:solidFill>
                  <a:schemeClr val="bg1"/>
                </a:solidFill>
                <a:latin typeface="Garamond" pitchFamily="18" charset="0"/>
              </a:rPr>
              <a:t>just as concerned with our </a:t>
            </a:r>
            <a:r>
              <a:rPr lang="en-US" b="1" dirty="0" smtClean="0">
                <a:solidFill>
                  <a:schemeClr val="bg1"/>
                </a:solidFill>
                <a:latin typeface="Garamond" pitchFamily="18" charset="0"/>
              </a:rPr>
              <a:t>public relations </a:t>
            </a:r>
            <a:r>
              <a:rPr lang="en-US" b="1" dirty="0">
                <a:solidFill>
                  <a:schemeClr val="bg1"/>
                </a:solidFill>
                <a:latin typeface="Garamond" pitchFamily="18" charset="0"/>
              </a:rPr>
              <a:t>as they are with </a:t>
            </a:r>
            <a:r>
              <a:rPr lang="en-US" b="1" dirty="0" smtClean="0">
                <a:solidFill>
                  <a:schemeClr val="bg1"/>
                </a:solidFill>
                <a:latin typeface="Garamond" pitchFamily="18" charset="0"/>
              </a:rPr>
              <a:t>our internal </a:t>
            </a:r>
            <a:r>
              <a:rPr lang="en-US" b="1" dirty="0">
                <a:solidFill>
                  <a:schemeClr val="bg1"/>
                </a:solidFill>
                <a:latin typeface="Garamond" pitchFamily="18" charset="0"/>
              </a:rPr>
              <a:t>relations.</a:t>
            </a:r>
          </a:p>
        </p:txBody>
      </p:sp>
      <p:sp>
        <p:nvSpPr>
          <p:cNvPr id="5" name="Rectangle 4"/>
          <p:cNvSpPr/>
          <p:nvPr/>
        </p:nvSpPr>
        <p:spPr>
          <a:xfrm>
            <a:off x="-5081" y="5903142"/>
            <a:ext cx="9149080" cy="923330"/>
          </a:xfrm>
          <a:prstGeom prst="rect">
            <a:avLst/>
          </a:prstGeom>
        </p:spPr>
        <p:txBody>
          <a:bodyPr wrap="square">
            <a:spAutoFit/>
          </a:bodyPr>
          <a:lstStyle/>
          <a:p>
            <a:r>
              <a:rPr lang="en-US" dirty="0">
                <a:solidFill>
                  <a:schemeClr val="bg1"/>
                </a:solidFill>
                <a:latin typeface="Garamond" pitchFamily="18" charset="0"/>
              </a:rPr>
              <a:t>When thinking about the difference between promotion and attraction, it may be helpful to think about the difference between informing the public about NA and insisting that NA is better than any other recovery program.</a:t>
            </a:r>
          </a:p>
        </p:txBody>
      </p:sp>
      <p:sp>
        <p:nvSpPr>
          <p:cNvPr id="6" name="Rectangle 5"/>
          <p:cNvSpPr/>
          <p:nvPr/>
        </p:nvSpPr>
        <p:spPr>
          <a:xfrm>
            <a:off x="-5081" y="5552272"/>
            <a:ext cx="2871299" cy="400110"/>
          </a:xfrm>
          <a:prstGeom prst="rect">
            <a:avLst/>
          </a:prstGeom>
        </p:spPr>
        <p:txBody>
          <a:bodyPr wrap="none">
            <a:spAutoFit/>
          </a:bodyPr>
          <a:lstStyle/>
          <a:p>
            <a:r>
              <a:rPr lang="en-US" sz="2000" b="1" i="1" dirty="0">
                <a:solidFill>
                  <a:schemeClr val="bg1"/>
                </a:solidFill>
              </a:rPr>
              <a:t>… Rather than promotion</a:t>
            </a:r>
          </a:p>
        </p:txBody>
      </p:sp>
    </p:spTree>
    <p:extLst>
      <p:ext uri="{BB962C8B-B14F-4D97-AF65-F5344CB8AC3E}">
        <p14:creationId xmlns="" xmlns:p14="http://schemas.microsoft.com/office/powerpoint/2010/main" val="26214144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0" y="228600"/>
            <a:ext cx="9144000" cy="400110"/>
          </a:xfrm>
          <a:prstGeom prst="rect">
            <a:avLst/>
          </a:prstGeom>
        </p:spPr>
        <p:txBody>
          <a:bodyPr wrap="square">
            <a:spAutoFit/>
          </a:bodyPr>
          <a:lstStyle/>
          <a:p>
            <a:r>
              <a:rPr lang="en-US" sz="2000" b="1" i="1" dirty="0" smtClean="0">
                <a:solidFill>
                  <a:schemeClr val="bg1"/>
                </a:solidFill>
              </a:rPr>
              <a:t>…we </a:t>
            </a:r>
            <a:r>
              <a:rPr lang="en-US" sz="2000" b="1" i="1" dirty="0">
                <a:solidFill>
                  <a:schemeClr val="bg1"/>
                </a:solidFill>
              </a:rPr>
              <a:t>need always maintain personal anonymity at the level of press, radio, and films</a:t>
            </a:r>
            <a:r>
              <a:rPr lang="en-US" sz="2000" i="1" dirty="0" smtClean="0">
                <a:solidFill>
                  <a:schemeClr val="bg1"/>
                </a:solidFill>
              </a:rPr>
              <a:t>. </a:t>
            </a:r>
            <a:endParaRPr lang="en-US" sz="2000" i="1" dirty="0">
              <a:solidFill>
                <a:schemeClr val="bg1"/>
              </a:solidFill>
            </a:endParaRPr>
          </a:p>
        </p:txBody>
      </p:sp>
      <p:sp>
        <p:nvSpPr>
          <p:cNvPr id="5" name="Rectangle 4"/>
          <p:cNvSpPr/>
          <p:nvPr/>
        </p:nvSpPr>
        <p:spPr>
          <a:xfrm>
            <a:off x="-53248" y="936486"/>
            <a:ext cx="9144000" cy="1754326"/>
          </a:xfrm>
          <a:prstGeom prst="rect">
            <a:avLst/>
          </a:prstGeom>
        </p:spPr>
        <p:txBody>
          <a:bodyPr wrap="square">
            <a:spAutoFit/>
          </a:bodyPr>
          <a:lstStyle/>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discourage public media use of full-face pictures of NA members, or stories which identify NA members by name. </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do this for two reasons. First, we must be able to assure newcomers that their identities as NA members will remain confidential. Second, we want to keep the public media focus on NA's credibility, not on the credibility of the person carrying the message. </a:t>
            </a:r>
          </a:p>
        </p:txBody>
      </p:sp>
      <p:sp>
        <p:nvSpPr>
          <p:cNvPr id="6" name="Rectangle 5"/>
          <p:cNvSpPr/>
          <p:nvPr/>
        </p:nvSpPr>
        <p:spPr>
          <a:xfrm>
            <a:off x="23870" y="6294076"/>
            <a:ext cx="9090752" cy="400110"/>
          </a:xfrm>
          <a:prstGeom prst="rect">
            <a:avLst/>
          </a:prstGeom>
        </p:spPr>
        <p:txBody>
          <a:bodyPr wrap="square">
            <a:spAutoFit/>
          </a:bodyPr>
          <a:lstStyle/>
          <a:p>
            <a:r>
              <a:rPr lang="en-US" sz="2000" b="1" dirty="0">
                <a:solidFill>
                  <a:schemeClr val="bg1"/>
                </a:solidFill>
              </a:rPr>
              <a:t>The Eleventh Tradition is the cornerstone of NA’s public relations policy</a:t>
            </a:r>
            <a:r>
              <a:rPr lang="en-US" sz="2000" b="1" dirty="0"/>
              <a:t>.</a:t>
            </a:r>
          </a:p>
        </p:txBody>
      </p:sp>
      <p:sp>
        <p:nvSpPr>
          <p:cNvPr id="7" name="Rectangle 6"/>
          <p:cNvSpPr/>
          <p:nvPr/>
        </p:nvSpPr>
        <p:spPr>
          <a:xfrm>
            <a:off x="0" y="2959595"/>
            <a:ext cx="9144000" cy="400110"/>
          </a:xfrm>
          <a:prstGeom prst="rect">
            <a:avLst/>
          </a:prstGeom>
        </p:spPr>
        <p:txBody>
          <a:bodyPr wrap="square">
            <a:spAutoFit/>
          </a:bodyPr>
          <a:lstStyle/>
          <a:p>
            <a:r>
              <a:rPr lang="en-US" sz="2000" b="1" dirty="0" smtClean="0">
                <a:solidFill>
                  <a:schemeClr val="bg1"/>
                </a:solidFill>
              </a:rPr>
              <a:t>Phonelines</a:t>
            </a:r>
            <a:endParaRPr lang="en-US" sz="2000" b="1" dirty="0">
              <a:solidFill>
                <a:schemeClr val="bg1"/>
              </a:solidFill>
            </a:endParaRPr>
          </a:p>
        </p:txBody>
      </p:sp>
      <p:sp>
        <p:nvSpPr>
          <p:cNvPr id="8" name="Rectangle 7"/>
          <p:cNvSpPr/>
          <p:nvPr/>
        </p:nvSpPr>
        <p:spPr>
          <a:xfrm>
            <a:off x="3673" y="3429000"/>
            <a:ext cx="9090752" cy="2585323"/>
          </a:xfrm>
          <a:prstGeom prst="rect">
            <a:avLst/>
          </a:prstGeom>
        </p:spPr>
        <p:txBody>
          <a:bodyPr wrap="square">
            <a:spAutoFit/>
          </a:bodyPr>
          <a:lstStyle/>
          <a:p>
            <a:pPr marL="285750" indent="-285750">
              <a:buFont typeface="Arial" pitchFamily="34" charset="0"/>
              <a:buChar char="•"/>
            </a:pPr>
            <a:r>
              <a:rPr lang="en-US" dirty="0" smtClean="0">
                <a:solidFill>
                  <a:schemeClr val="bg1"/>
                </a:solidFill>
                <a:latin typeface="Garamond" pitchFamily="18" charset="0"/>
              </a:rPr>
              <a:t>A call </a:t>
            </a:r>
            <a:r>
              <a:rPr lang="en-US" dirty="0">
                <a:solidFill>
                  <a:schemeClr val="bg1"/>
                </a:solidFill>
                <a:latin typeface="Garamond" pitchFamily="18" charset="0"/>
              </a:rPr>
              <a:t>to an NA p</a:t>
            </a:r>
            <a:r>
              <a:rPr lang="en-US" dirty="0" smtClean="0">
                <a:solidFill>
                  <a:schemeClr val="bg1"/>
                </a:solidFill>
                <a:latin typeface="Garamond" pitchFamily="18" charset="0"/>
              </a:rPr>
              <a:t>honeline </a:t>
            </a:r>
            <a:r>
              <a:rPr lang="en-US" dirty="0">
                <a:solidFill>
                  <a:schemeClr val="bg1"/>
                </a:solidFill>
                <a:latin typeface="Garamond" pitchFamily="18" charset="0"/>
              </a:rPr>
              <a:t>may be someone’s first interaction with </a:t>
            </a:r>
            <a:r>
              <a:rPr lang="en-US" dirty="0" smtClean="0">
                <a:solidFill>
                  <a:schemeClr val="bg1"/>
                </a:solidFill>
                <a:latin typeface="Garamond" pitchFamily="18" charset="0"/>
              </a:rPr>
              <a:t>Narcotics Anonymous</a:t>
            </a:r>
            <a:r>
              <a:rPr lang="en-US" dirty="0">
                <a:solidFill>
                  <a:schemeClr val="bg1"/>
                </a:solidFill>
                <a:latin typeface="Garamond" pitchFamily="18" charset="0"/>
              </a:rPr>
              <a:t>. </a:t>
            </a:r>
            <a:endParaRPr lang="en-US" dirty="0" smtClean="0">
              <a:solidFill>
                <a:schemeClr val="bg1"/>
              </a:solidFill>
              <a:latin typeface="Garamond" pitchFamily="18" charset="0"/>
            </a:endParaRP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These </a:t>
            </a:r>
            <a:r>
              <a:rPr lang="en-US" dirty="0">
                <a:solidFill>
                  <a:schemeClr val="bg1"/>
                </a:solidFill>
                <a:latin typeface="Garamond" pitchFamily="18" charset="0"/>
              </a:rPr>
              <a:t>calls are vital; a p</a:t>
            </a:r>
            <a:r>
              <a:rPr lang="en-US" dirty="0" smtClean="0">
                <a:solidFill>
                  <a:schemeClr val="bg1"/>
                </a:solidFill>
                <a:latin typeface="Garamond" pitchFamily="18" charset="0"/>
              </a:rPr>
              <a:t>honeline </a:t>
            </a:r>
            <a:r>
              <a:rPr lang="en-US" dirty="0">
                <a:solidFill>
                  <a:schemeClr val="bg1"/>
                </a:solidFill>
                <a:latin typeface="Garamond" pitchFamily="18" charset="0"/>
              </a:rPr>
              <a:t>call can make a major difference </a:t>
            </a:r>
            <a:r>
              <a:rPr lang="en-US" dirty="0" smtClean="0">
                <a:solidFill>
                  <a:schemeClr val="bg1"/>
                </a:solidFill>
                <a:latin typeface="Garamond" pitchFamily="18" charset="0"/>
              </a:rPr>
              <a:t>in whether </a:t>
            </a:r>
            <a:r>
              <a:rPr lang="en-US" dirty="0">
                <a:solidFill>
                  <a:schemeClr val="bg1"/>
                </a:solidFill>
                <a:latin typeface="Garamond" pitchFamily="18" charset="0"/>
              </a:rPr>
              <a:t>or not an addict makes it to an NA meeting. </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need to respond to </a:t>
            </a:r>
            <a:r>
              <a:rPr lang="en-US" dirty="0" smtClean="0">
                <a:solidFill>
                  <a:schemeClr val="bg1"/>
                </a:solidFill>
                <a:latin typeface="Garamond" pitchFamily="18" charset="0"/>
              </a:rPr>
              <a:t>callers in </a:t>
            </a:r>
            <a:r>
              <a:rPr lang="en-US" dirty="0">
                <a:solidFill>
                  <a:schemeClr val="bg1"/>
                </a:solidFill>
                <a:latin typeface="Garamond" pitchFamily="18" charset="0"/>
              </a:rPr>
              <a:t>a way that makes them feel like they matter. </a:t>
            </a:r>
            <a:endParaRPr lang="en-US" dirty="0" smtClean="0">
              <a:solidFill>
                <a:schemeClr val="bg1"/>
              </a:solidFill>
              <a:latin typeface="Garamond" pitchFamily="18" charset="0"/>
            </a:endParaRPr>
          </a:p>
          <a:p>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can encourage volunteers </a:t>
            </a:r>
            <a:r>
              <a:rPr lang="en-US" dirty="0" smtClean="0">
                <a:solidFill>
                  <a:schemeClr val="bg1"/>
                </a:solidFill>
                <a:latin typeface="Garamond" pitchFamily="18" charset="0"/>
              </a:rPr>
              <a:t>to bring </a:t>
            </a:r>
            <a:r>
              <a:rPr lang="en-US" dirty="0">
                <a:solidFill>
                  <a:schemeClr val="bg1"/>
                </a:solidFill>
                <a:latin typeface="Garamond" pitchFamily="18" charset="0"/>
              </a:rPr>
              <a:t>all their experience and all their public relations awareness to this important </a:t>
            </a:r>
            <a:r>
              <a:rPr lang="en-US" dirty="0" smtClean="0">
                <a:solidFill>
                  <a:schemeClr val="bg1"/>
                </a:solidFill>
                <a:latin typeface="Garamond" pitchFamily="18" charset="0"/>
              </a:rPr>
              <a:t>service opportunity</a:t>
            </a:r>
            <a:r>
              <a:rPr lang="en-US" dirty="0">
                <a:solidFill>
                  <a:schemeClr val="bg1"/>
                </a:solidFill>
                <a:latin typeface="Garamond" pitchFamily="18" charset="0"/>
              </a:rPr>
              <a:t>.</a:t>
            </a:r>
          </a:p>
        </p:txBody>
      </p:sp>
    </p:spTree>
    <p:extLst>
      <p:ext uri="{BB962C8B-B14F-4D97-AF65-F5344CB8AC3E}">
        <p14:creationId xmlns="" xmlns:p14="http://schemas.microsoft.com/office/powerpoint/2010/main" val="1448801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0" y="1166843"/>
            <a:ext cx="9067800" cy="5909310"/>
          </a:xfrm>
          <a:prstGeom prst="rect">
            <a:avLst/>
          </a:prstGeom>
        </p:spPr>
        <p:txBody>
          <a:bodyPr wrap="square">
            <a:spAutoFit/>
          </a:bodyPr>
          <a:lstStyle/>
          <a:p>
            <a:pPr marL="285750" indent="-285750">
              <a:buFont typeface="Arial" pitchFamily="34" charset="0"/>
              <a:buChar char="•"/>
            </a:pPr>
            <a:r>
              <a:rPr lang="en-US" dirty="0">
                <a:solidFill>
                  <a:schemeClr val="bg1"/>
                </a:solidFill>
                <a:latin typeface="Garamond" pitchFamily="18" charset="0"/>
              </a:rPr>
              <a:t>In personal recovery, we seek to replace self-will with the </a:t>
            </a:r>
            <a:r>
              <a:rPr lang="en-US" dirty="0" smtClean="0">
                <a:solidFill>
                  <a:schemeClr val="bg1"/>
                </a:solidFill>
                <a:latin typeface="Garamond" pitchFamily="18" charset="0"/>
              </a:rPr>
              <a:t>guidance of </a:t>
            </a:r>
            <a:r>
              <a:rPr lang="en-US" dirty="0">
                <a:solidFill>
                  <a:schemeClr val="bg1"/>
                </a:solidFill>
                <a:latin typeface="Garamond" pitchFamily="18" charset="0"/>
              </a:rPr>
              <a:t>a Higher Power in our personal affairs. </a:t>
            </a:r>
            <a:r>
              <a:rPr lang="en-US" dirty="0" smtClean="0">
                <a:solidFill>
                  <a:schemeClr val="bg1"/>
                </a:solidFill>
                <a:latin typeface="Garamond" pitchFamily="18" charset="0"/>
              </a:rPr>
              <a:t>In </a:t>
            </a:r>
            <a:r>
              <a:rPr lang="en-US" dirty="0">
                <a:solidFill>
                  <a:schemeClr val="bg1"/>
                </a:solidFill>
                <a:latin typeface="Garamond" pitchFamily="18" charset="0"/>
              </a:rPr>
              <a:t>the same way, </a:t>
            </a:r>
            <a:r>
              <a:rPr lang="en-US" dirty="0" smtClean="0">
                <a:solidFill>
                  <a:schemeClr val="bg1"/>
                </a:solidFill>
                <a:latin typeface="Garamond" pitchFamily="18" charset="0"/>
              </a:rPr>
              <a:t>the traditions </a:t>
            </a:r>
            <a:r>
              <a:rPr lang="en-US" dirty="0">
                <a:solidFill>
                  <a:schemeClr val="bg1"/>
                </a:solidFill>
                <a:latin typeface="Garamond" pitchFamily="18" charset="0"/>
              </a:rPr>
              <a:t>describe a fellowship that takes its collective guidance </a:t>
            </a:r>
            <a:r>
              <a:rPr lang="en-US" dirty="0" smtClean="0">
                <a:solidFill>
                  <a:schemeClr val="bg1"/>
                </a:solidFill>
                <a:latin typeface="Garamond" pitchFamily="18" charset="0"/>
              </a:rPr>
              <a:t>from spiritual </a:t>
            </a:r>
            <a:r>
              <a:rPr lang="en-US" dirty="0">
                <a:solidFill>
                  <a:schemeClr val="bg1"/>
                </a:solidFill>
                <a:latin typeface="Garamond" pitchFamily="18" charset="0"/>
              </a:rPr>
              <a:t>principles rather than individual personalities</a:t>
            </a:r>
            <a:r>
              <a:rPr lang="en-US" dirty="0" smtClean="0">
                <a:solidFill>
                  <a:schemeClr val="bg1"/>
                </a:solidFill>
                <a:latin typeface="Garamond" pitchFamily="18" charset="0"/>
              </a:rPr>
              <a:t>.</a:t>
            </a:r>
          </a:p>
          <a:p>
            <a:pPr marL="285750" indent="-285750">
              <a:buFont typeface="Arial" pitchFamily="34" charset="0"/>
              <a:buChar char="•"/>
            </a:pPr>
            <a:endParaRPr lang="en-US" dirty="0" smtClean="0">
              <a:solidFill>
                <a:schemeClr val="bg1"/>
              </a:solidFill>
              <a:latin typeface="Garamond" pitchFamily="18" charset="0"/>
            </a:endParaRPr>
          </a:p>
          <a:p>
            <a:pPr marL="285750" indent="-285750">
              <a:buFont typeface="Arial" pitchFamily="34" charset="0"/>
              <a:buChar char="•"/>
            </a:pPr>
            <a:r>
              <a:rPr lang="en-US" dirty="0" smtClean="0">
                <a:solidFill>
                  <a:schemeClr val="bg1"/>
                </a:solidFill>
                <a:latin typeface="Garamond" pitchFamily="18" charset="0"/>
              </a:rPr>
              <a:t>That </a:t>
            </a:r>
            <a:r>
              <a:rPr lang="en-US" dirty="0">
                <a:solidFill>
                  <a:schemeClr val="bg1"/>
                </a:solidFill>
                <a:latin typeface="Garamond" pitchFamily="18" charset="0"/>
              </a:rPr>
              <a:t>kind </a:t>
            </a:r>
            <a:r>
              <a:rPr lang="en-US" dirty="0" smtClean="0">
                <a:solidFill>
                  <a:schemeClr val="bg1"/>
                </a:solidFill>
                <a:latin typeface="Garamond" pitchFamily="18" charset="0"/>
              </a:rPr>
              <a:t>of selflessness </a:t>
            </a:r>
            <a:r>
              <a:rPr lang="en-US" dirty="0">
                <a:solidFill>
                  <a:schemeClr val="bg1"/>
                </a:solidFill>
                <a:latin typeface="Garamond" pitchFamily="18" charset="0"/>
              </a:rPr>
              <a:t>is what the Twelfth Tradition means by the word “a</a:t>
            </a:r>
            <a:r>
              <a:rPr lang="en-US" i="1" dirty="0">
                <a:solidFill>
                  <a:schemeClr val="bg1"/>
                </a:solidFill>
                <a:latin typeface="Garamond" pitchFamily="18" charset="0"/>
              </a:rPr>
              <a:t>nonymity</a:t>
            </a:r>
            <a:r>
              <a:rPr lang="en-US" dirty="0" smtClean="0">
                <a:solidFill>
                  <a:schemeClr val="bg1"/>
                </a:solidFill>
                <a:latin typeface="Garamond" pitchFamily="18" charset="0"/>
              </a:rPr>
              <a:t>,” and </a:t>
            </a:r>
            <a:r>
              <a:rPr lang="en-US" dirty="0">
                <a:solidFill>
                  <a:schemeClr val="bg1"/>
                </a:solidFill>
                <a:latin typeface="Garamond" pitchFamily="18" charset="0"/>
              </a:rPr>
              <a:t>it is the spiritual foundation upon which Narcotics </a:t>
            </a:r>
            <a:r>
              <a:rPr lang="en-US" dirty="0" smtClean="0">
                <a:solidFill>
                  <a:schemeClr val="bg1"/>
                </a:solidFill>
                <a:latin typeface="Garamond" pitchFamily="18" charset="0"/>
              </a:rPr>
              <a:t>Anonymous is built</a:t>
            </a:r>
            <a:endParaRPr lang="en-US" dirty="0">
              <a:solidFill>
                <a:schemeClr val="bg1"/>
              </a:solidFill>
              <a:latin typeface="Garamond" pitchFamily="18" charset="0"/>
            </a:endParaRPr>
          </a:p>
          <a:p>
            <a:pPr marL="285750" indent="-285750">
              <a:buFont typeface="Arial" pitchFamily="34" charset="0"/>
              <a:buChar char="•"/>
            </a:pPr>
            <a:endParaRPr lang="en-US" dirty="0">
              <a:solidFill>
                <a:schemeClr val="bg1"/>
              </a:solidFill>
              <a:latin typeface="Garamond" pitchFamily="18" charset="0"/>
            </a:endParaRPr>
          </a:p>
          <a:p>
            <a:r>
              <a:rPr lang="en-US" sz="2000" dirty="0" smtClean="0">
                <a:solidFill>
                  <a:schemeClr val="bg1"/>
                </a:solidFill>
              </a:rPr>
              <a:t>Anonymity and Confidentiality</a:t>
            </a:r>
          </a:p>
          <a:p>
            <a:pPr marL="285750" indent="-285750">
              <a:buFont typeface="Arial" pitchFamily="34" charset="0"/>
              <a:buChar char="•"/>
            </a:pPr>
            <a:r>
              <a:rPr lang="en-US" dirty="0" smtClean="0">
                <a:solidFill>
                  <a:schemeClr val="bg1"/>
                </a:solidFill>
                <a:latin typeface="Garamond" pitchFamily="18" charset="0"/>
              </a:rPr>
              <a:t>We </a:t>
            </a:r>
            <a:r>
              <a:rPr lang="en-US" dirty="0">
                <a:solidFill>
                  <a:schemeClr val="bg1"/>
                </a:solidFill>
                <a:latin typeface="Garamond" pitchFamily="18" charset="0"/>
              </a:rPr>
              <a:t>sometimes confuse anonymity with confidentiality—but they are not the same. </a:t>
            </a:r>
            <a:r>
              <a:rPr lang="en-US" dirty="0" smtClean="0">
                <a:solidFill>
                  <a:schemeClr val="bg1"/>
                </a:solidFill>
                <a:latin typeface="Garamond" pitchFamily="18" charset="0"/>
              </a:rPr>
              <a:t>It’s helpful </a:t>
            </a:r>
            <a:r>
              <a:rPr lang="en-US" dirty="0">
                <a:solidFill>
                  <a:schemeClr val="bg1"/>
                </a:solidFill>
                <a:latin typeface="Garamond" pitchFamily="18" charset="0"/>
              </a:rPr>
              <a:t>to remember that when we are sharing in an NA meeting, we are sharing in a </a:t>
            </a:r>
            <a:r>
              <a:rPr lang="en-US" dirty="0" smtClean="0">
                <a:solidFill>
                  <a:schemeClr val="bg1"/>
                </a:solidFill>
                <a:latin typeface="Garamond" pitchFamily="18" charset="0"/>
              </a:rPr>
              <a:t>public place</a:t>
            </a:r>
            <a:r>
              <a:rPr lang="en-US" dirty="0">
                <a:solidFill>
                  <a:schemeClr val="bg1"/>
                </a:solidFill>
                <a:latin typeface="Garamond" pitchFamily="18" charset="0"/>
              </a:rPr>
              <a:t>. There is a good chance that members will identify with what is shared. </a:t>
            </a:r>
            <a:r>
              <a:rPr lang="en-US" dirty="0" smtClean="0">
                <a:solidFill>
                  <a:schemeClr val="bg1"/>
                </a:solidFill>
                <a:latin typeface="Garamond" pitchFamily="18" charset="0"/>
              </a:rPr>
              <a:t>Generally, there </a:t>
            </a:r>
            <a:r>
              <a:rPr lang="en-US" dirty="0">
                <a:solidFill>
                  <a:schemeClr val="bg1"/>
                </a:solidFill>
                <a:latin typeface="Garamond" pitchFamily="18" charset="0"/>
              </a:rPr>
              <a:t>is no reporting of what has been shared in a meeting, even when a member </a:t>
            </a:r>
            <a:r>
              <a:rPr lang="en-US" dirty="0" smtClean="0">
                <a:solidFill>
                  <a:schemeClr val="bg1"/>
                </a:solidFill>
                <a:latin typeface="Garamond" pitchFamily="18" charset="0"/>
              </a:rPr>
              <a:t>shares about </a:t>
            </a:r>
            <a:r>
              <a:rPr lang="en-US" dirty="0">
                <a:solidFill>
                  <a:schemeClr val="bg1"/>
                </a:solidFill>
                <a:latin typeface="Garamond" pitchFamily="18" charset="0"/>
              </a:rPr>
              <a:t>a criminal act. There is, however, no guarantee that what is shared in an NA </a:t>
            </a:r>
            <a:r>
              <a:rPr lang="en-US" dirty="0" smtClean="0">
                <a:solidFill>
                  <a:schemeClr val="bg1"/>
                </a:solidFill>
                <a:latin typeface="Garamond" pitchFamily="18" charset="0"/>
              </a:rPr>
              <a:t>meeting will </a:t>
            </a:r>
            <a:r>
              <a:rPr lang="en-US" dirty="0">
                <a:solidFill>
                  <a:schemeClr val="bg1"/>
                </a:solidFill>
                <a:latin typeface="Garamond" pitchFamily="18" charset="0"/>
              </a:rPr>
              <a:t>stay in that meeting, despite an NA group’s best intent</a:t>
            </a:r>
            <a:r>
              <a:rPr lang="en-US" dirty="0" smtClean="0">
                <a:solidFill>
                  <a:schemeClr val="bg1"/>
                </a:solidFill>
                <a:latin typeface="Garamond" pitchFamily="18" charset="0"/>
              </a:rPr>
              <a:t>.</a:t>
            </a:r>
          </a:p>
          <a:p>
            <a:pPr marL="285750" indent="-285750">
              <a:buFont typeface="Arial" pitchFamily="34" charset="0"/>
              <a:buChar char="•"/>
            </a:pPr>
            <a:endParaRPr lang="en-US" dirty="0">
              <a:solidFill>
                <a:schemeClr val="bg1"/>
              </a:solidFill>
              <a:latin typeface="Garamond" pitchFamily="18" charset="0"/>
            </a:endParaRPr>
          </a:p>
          <a:p>
            <a:pPr marL="285750" indent="-285750">
              <a:buFont typeface="Arial" pitchFamily="34" charset="0"/>
              <a:buChar char="•"/>
            </a:pPr>
            <a:r>
              <a:rPr lang="en-US" dirty="0">
                <a:solidFill>
                  <a:schemeClr val="bg1"/>
                </a:solidFill>
                <a:latin typeface="Garamond" pitchFamily="18" charset="0"/>
              </a:rPr>
              <a:t>Anonymity gives every addict who attends NA meetings an equal chance at finding recovery. When members live by principles, it doesn’t matter how addicts look, where addicts came from, how educated or uneducated they may be, or how much money they have or don’t have. Our personal differences make no difference; we are all equal. </a:t>
            </a:r>
          </a:p>
          <a:p>
            <a:endParaRPr lang="en-US" dirty="0" smtClean="0">
              <a:solidFill>
                <a:schemeClr val="bg1"/>
              </a:solidFill>
              <a:latin typeface="Garamond" pitchFamily="18" charset="0"/>
            </a:endParaRPr>
          </a:p>
          <a:p>
            <a:endParaRPr lang="en-US" dirty="0">
              <a:solidFill>
                <a:schemeClr val="bg1"/>
              </a:solidFill>
              <a:latin typeface="Garamond" pitchFamily="18" charset="0"/>
            </a:endParaRPr>
          </a:p>
        </p:txBody>
      </p:sp>
      <p:sp>
        <p:nvSpPr>
          <p:cNvPr id="2" name="Rectangle 1"/>
          <p:cNvSpPr/>
          <p:nvPr/>
        </p:nvSpPr>
        <p:spPr>
          <a:xfrm>
            <a:off x="0" y="40640"/>
            <a:ext cx="9144000" cy="1077218"/>
          </a:xfrm>
          <a:prstGeom prst="rect">
            <a:avLst/>
          </a:prstGeom>
        </p:spPr>
        <p:txBody>
          <a:bodyPr wrap="square">
            <a:spAutoFit/>
          </a:bodyPr>
          <a:lstStyle/>
          <a:p>
            <a:r>
              <a:rPr lang="en-US" sz="2400" b="1" dirty="0" smtClean="0">
                <a:solidFill>
                  <a:schemeClr val="bg1"/>
                </a:solidFill>
              </a:rPr>
              <a:t>Tradition Twelve</a:t>
            </a:r>
          </a:p>
          <a:p>
            <a:r>
              <a:rPr lang="en-US" sz="2000" i="1" dirty="0" smtClean="0">
                <a:solidFill>
                  <a:schemeClr val="bg1"/>
                </a:solidFill>
              </a:rPr>
              <a:t>	Anonymity </a:t>
            </a:r>
            <a:r>
              <a:rPr lang="en-US" sz="2000" i="1" dirty="0">
                <a:solidFill>
                  <a:schemeClr val="bg1"/>
                </a:solidFill>
              </a:rPr>
              <a:t>is the spiritual foundation of all our </a:t>
            </a:r>
            <a:r>
              <a:rPr lang="en-US" sz="2000" i="1" dirty="0" smtClean="0">
                <a:solidFill>
                  <a:schemeClr val="bg1"/>
                </a:solidFill>
              </a:rPr>
              <a:t>Traditions, ever reminding us to place principles before personalities</a:t>
            </a:r>
            <a:r>
              <a:rPr lang="en-US" sz="2000" dirty="0" smtClean="0">
                <a:solidFill>
                  <a:schemeClr val="bg1"/>
                </a:solidFill>
              </a:rPr>
              <a:t>.</a:t>
            </a:r>
            <a:endParaRPr lang="en-US" sz="2000" dirty="0">
              <a:solidFill>
                <a:schemeClr val="bg1"/>
              </a:solidFill>
            </a:endParaRPr>
          </a:p>
        </p:txBody>
      </p:sp>
    </p:spTree>
    <p:extLst>
      <p:ext uri="{BB962C8B-B14F-4D97-AF65-F5344CB8AC3E}">
        <p14:creationId xmlns="" xmlns:p14="http://schemas.microsoft.com/office/powerpoint/2010/main" val="1089240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p:cNvSpPr/>
          <p:nvPr/>
        </p:nvSpPr>
        <p:spPr>
          <a:xfrm>
            <a:off x="-9525" y="228600"/>
            <a:ext cx="9144000" cy="1477328"/>
          </a:xfrm>
          <a:prstGeom prst="rect">
            <a:avLst/>
          </a:prstGeom>
        </p:spPr>
        <p:txBody>
          <a:bodyPr wrap="square">
            <a:spAutoFit/>
          </a:bodyPr>
          <a:lstStyle/>
          <a:p>
            <a:r>
              <a:rPr lang="en-US" dirty="0">
                <a:solidFill>
                  <a:schemeClr val="bg1"/>
                </a:solidFill>
                <a:latin typeface="Garamond" pitchFamily="18" charset="0"/>
              </a:rPr>
              <a:t>It’s true that we all come to Narcotics Anonymous with our own personal histories, using patterns, backgrounds, talents, and shortcomings. But for the purpose of our own recovery these circumstances that so powerfully affect so many other areas of our lives will neither help nor hinder our chances at recovery. Likewise, they will not aid or impede our efforts to carry the message, one addict to another</a:t>
            </a:r>
          </a:p>
        </p:txBody>
      </p:sp>
      <p:sp>
        <p:nvSpPr>
          <p:cNvPr id="4" name="Rectangle 3"/>
          <p:cNvSpPr/>
          <p:nvPr/>
        </p:nvSpPr>
        <p:spPr>
          <a:xfrm>
            <a:off x="0" y="1905000"/>
            <a:ext cx="9144000" cy="707886"/>
          </a:xfrm>
          <a:prstGeom prst="rect">
            <a:avLst/>
          </a:prstGeom>
        </p:spPr>
        <p:txBody>
          <a:bodyPr wrap="square">
            <a:spAutoFit/>
          </a:bodyPr>
          <a:lstStyle/>
          <a:p>
            <a:r>
              <a:rPr lang="en-US" sz="2000" b="1" dirty="0">
                <a:solidFill>
                  <a:schemeClr val="bg1"/>
                </a:solidFill>
              </a:rPr>
              <a:t>Tradition Twelve is all the traditions rolled up in one, summarizing and reinforcing the message of the previous eleven</a:t>
            </a:r>
          </a:p>
        </p:txBody>
      </p:sp>
    </p:spTree>
    <p:extLst>
      <p:ext uri="{BB962C8B-B14F-4D97-AF65-F5344CB8AC3E}">
        <p14:creationId xmlns="" xmlns:p14="http://schemas.microsoft.com/office/powerpoint/2010/main" val="292826294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991</TotalTime>
  <Words>2701</Words>
  <Application>Microsoft Office PowerPoint</Application>
  <PresentationFormat>On-screen Show (4:3)</PresentationFormat>
  <Paragraphs>207</Paragraphs>
  <Slides>16</Slides>
  <Notes>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Allina Hospitals &amp; Clinics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Schoo, Benjamin</dc:creator>
  <cp:lastModifiedBy>James Johnson Jr</cp:lastModifiedBy>
  <cp:revision>42</cp:revision>
  <dcterms:created xsi:type="dcterms:W3CDTF">2012-05-02T19:44:29Z</dcterms:created>
  <dcterms:modified xsi:type="dcterms:W3CDTF">2012-05-08T03:17:48Z</dcterms:modified>
</cp:coreProperties>
</file>